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2" r:id="rId3"/>
    <p:sldId id="263" r:id="rId4"/>
    <p:sldId id="257" r:id="rId5"/>
    <p:sldId id="264" r:id="rId6"/>
    <p:sldId id="267" r:id="rId7"/>
    <p:sldId id="266" r:id="rId8"/>
    <p:sldId id="265" r:id="rId9"/>
    <p:sldId id="268" r:id="rId10"/>
    <p:sldId id="258" r:id="rId11"/>
    <p:sldId id="269" r:id="rId12"/>
    <p:sldId id="259" r:id="rId13"/>
    <p:sldId id="270" r:id="rId14"/>
    <p:sldId id="260" r:id="rId15"/>
    <p:sldId id="271" r:id="rId16"/>
    <p:sldId id="261" r:id="rId17"/>
    <p:sldId id="272" r:id="rId18"/>
    <p:sldId id="273" r:id="rId19"/>
  </p:sldIdLst>
  <p:sldSz cx="12192000" cy="6858000"/>
  <p:notesSz cx="6858000" cy="9144000"/>
  <p:embeddedFontLst>
    <p:embeddedFont>
      <p:font typeface="KG Learning to Trust" panose="020B0604020202020204" charset="0"/>
      <p:regular r:id="rId20"/>
    </p:embeddedFont>
    <p:embeddedFont>
      <p:font typeface="KG Second Chances Sketch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KG Miss Kindergarten" panose="020B0604020202020204" charset="0"/>
      <p:regular r:id="rId26"/>
    </p:embeddedFont>
    <p:embeddedFont>
      <p:font typeface="Wingdings 2" panose="05020102010507070707" pitchFamily="18" charset="2"/>
      <p:regular r:id="rId27"/>
    </p:embeddedFont>
    <p:embeddedFont>
      <p:font typeface="Calisto MT" panose="02040603050505030304" pitchFamily="18" charset="0"/>
      <p:regular r:id="rId28"/>
      <p:bold r:id="rId29"/>
      <p:italic r:id="rId30"/>
      <p:boldItalic r:id="rId31"/>
    </p:embeddedFont>
    <p:embeddedFont>
      <p:font typeface="Trebuchet MS" panose="020B0603020202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Kelley" initials="NK" lastIdx="1" clrIdx="0">
    <p:extLst>
      <p:ext uri="{19B8F6BF-5375-455C-9EA6-DF929625EA0E}">
        <p15:presenceInfo xmlns:p15="http://schemas.microsoft.com/office/powerpoint/2012/main" userId="Nicole Kel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9T13:26:05.661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6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6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4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0485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20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6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8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1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2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4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7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28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xArMTh_FVo" TargetMode="External"/><Relationship Id="rId2" Type="http://schemas.openxmlformats.org/officeDocument/2006/relationships/hyperlink" Target="https://www.youtube.com/watch?v=7Fnetz_qj0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TMVpuLIp1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cWkUD8aJt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6639" y="-519386"/>
            <a:ext cx="9440034" cy="1828801"/>
          </a:xfrm>
        </p:spPr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The Tragedy of Macbeth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507" y="5678906"/>
            <a:ext cx="11672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Second Chances Sketch" panose="02000000000000000000" pitchFamily="2" charset="0"/>
              </a:rPr>
              <a:t>Lesson 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48" y="1577189"/>
            <a:ext cx="5129397" cy="38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2-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Is this a Dagger? </a:t>
            </a:r>
          </a:p>
        </p:txBody>
      </p:sp>
    </p:spTree>
    <p:extLst>
      <p:ext uri="{BB962C8B-B14F-4D97-AF65-F5344CB8AC3E}">
        <p14:creationId xmlns:p14="http://schemas.microsoft.com/office/powerpoint/2010/main" val="655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4200" cy="6858000"/>
          </a:xfrm>
        </p:spPr>
      </p:pic>
      <p:sp>
        <p:nvSpPr>
          <p:cNvPr id="5" name="Rectangle 4"/>
          <p:cNvSpPr/>
          <p:nvPr/>
        </p:nvSpPr>
        <p:spPr>
          <a:xfrm>
            <a:off x="8443912" y="920909"/>
            <a:ext cx="3286125" cy="501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KG Miss Kindergarte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groups of three or four you will deconstruct Macbeth’s famous speech and answer the questions on the side of the worksheet.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1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3-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 Video 2.2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39047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endParaRPr lang="en-US" sz="4000" dirty="0">
              <a:hlinkClick r:id="rId2"/>
            </a:endParaRPr>
          </a:p>
          <a:p>
            <a:pPr marL="36900" indent="0" algn="ctr">
              <a:buNone/>
            </a:pPr>
            <a:r>
              <a:rPr lang="en-US" sz="6000" dirty="0">
                <a:hlinkClick r:id="rId3"/>
              </a:rPr>
              <a:t>Act 2. Scene 2 Video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161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4-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Close Reading of 2.2</a:t>
            </a:r>
          </a:p>
        </p:txBody>
      </p:sp>
    </p:spTree>
    <p:extLst>
      <p:ext uri="{BB962C8B-B14F-4D97-AF65-F5344CB8AC3E}">
        <p14:creationId xmlns:p14="http://schemas.microsoft.com/office/powerpoint/2010/main" val="369443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Notice…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en-US" sz="2800" dirty="0">
                <a:effectLst/>
                <a:latin typeface="KG Miss Kindergarten" panose="02000000000000000000" pitchFamily="2" charset="0"/>
              </a:rPr>
              <a:t>Lady Macbeth’s scattered speech</a:t>
            </a:r>
          </a:p>
          <a:p>
            <a:pPr lvl="0" algn="ctr"/>
            <a:r>
              <a:rPr lang="en-US" sz="2800" dirty="0">
                <a:effectLst/>
                <a:latin typeface="KG Miss Kindergarten" panose="02000000000000000000" pitchFamily="2" charset="0"/>
              </a:rPr>
              <a:t>Lady Macbeth’s hidden fear</a:t>
            </a:r>
          </a:p>
          <a:p>
            <a:pPr lvl="0" algn="ctr"/>
            <a:r>
              <a:rPr lang="en-US" sz="2800" dirty="0">
                <a:effectLst/>
                <a:latin typeface="KG Miss Kindergarten" panose="02000000000000000000" pitchFamily="2" charset="0"/>
              </a:rPr>
              <a:t>Macbeth’s reaction to the deed</a:t>
            </a:r>
          </a:p>
          <a:p>
            <a:pPr lvl="0" algn="ctr"/>
            <a:r>
              <a:rPr lang="en-US" sz="2800" dirty="0">
                <a:effectLst/>
                <a:latin typeface="KG Miss Kindergarten" panose="02000000000000000000" pitchFamily="2" charset="0"/>
              </a:rPr>
              <a:t>Macbeth’s imagined voices and inability to pray</a:t>
            </a:r>
          </a:p>
          <a:p>
            <a:pPr lvl="0" algn="ctr"/>
            <a:r>
              <a:rPr lang="en-US" sz="2800" dirty="0">
                <a:effectLst/>
                <a:latin typeface="KG Miss Kindergarten" panose="02000000000000000000" pitchFamily="2" charset="0"/>
              </a:rPr>
              <a:t>Macbeth’s in ability to frame the guards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5-Scavenger Hunt</a:t>
            </a:r>
          </a:p>
        </p:txBody>
      </p:sp>
    </p:spTree>
    <p:extLst>
      <p:ext uri="{BB962C8B-B14F-4D97-AF65-F5344CB8AC3E}">
        <p14:creationId xmlns:p14="http://schemas.microsoft.com/office/powerpoint/2010/main" val="30288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Groups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599339"/>
              </p:ext>
            </p:extLst>
          </p:nvPr>
        </p:nvGraphicFramePr>
        <p:xfrm>
          <a:off x="913794" y="1745673"/>
          <a:ext cx="10419224" cy="4410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09612">
                  <a:extLst>
                    <a:ext uri="{9D8B030D-6E8A-4147-A177-3AD203B41FA5}">
                      <a16:colId xmlns:a16="http://schemas.microsoft.com/office/drawing/2014/main" val="2839254353"/>
                    </a:ext>
                  </a:extLst>
                </a:gridCol>
                <a:gridCol w="5209612">
                  <a:extLst>
                    <a:ext uri="{9D8B030D-6E8A-4147-A177-3AD203B41FA5}">
                      <a16:colId xmlns:a16="http://schemas.microsoft.com/office/drawing/2014/main" val="1174904211"/>
                    </a:ext>
                  </a:extLst>
                </a:gridCol>
              </a:tblGrid>
              <a:tr h="10457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Lady Macbeth Group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Macbeth Group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6866268"/>
                  </a:ext>
                </a:extLst>
              </a:tr>
              <a:tr h="32768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Prove that Lady Macbeth is nervous, but also believes that they must go on with the original plan and put the murders behind them. 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KG Miss Kindergarten" panose="02000000000000000000" pitchFamily="2" charset="0"/>
                        </a:rPr>
                        <a:t>Prove that Macbeth has regrets about killing the king and that he is afraid of the consequences of his actions. </a:t>
                      </a:r>
                      <a:endParaRPr lang="en-US" sz="3200" dirty="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247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6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Prepare for a Writing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endParaRPr lang="en-US" sz="3600" dirty="0">
              <a:latin typeface="KG Miss Kindergarten" panose="02000000000000000000" pitchFamily="2" charset="0"/>
            </a:endParaRPr>
          </a:p>
          <a:p>
            <a:pPr marL="36900" indent="0" algn="ctr">
              <a:buNone/>
            </a:pPr>
            <a:r>
              <a:rPr lang="en-US" sz="3600" dirty="0">
                <a:latin typeface="KG Miss Kindergarten" panose="02000000000000000000" pitchFamily="2" charset="0"/>
              </a:rPr>
              <a:t>Tomorrow you will use your notes to prove in writing the statement that you proved with your direct quotes in today’s lesson.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4165600"/>
            <a:ext cx="2184242" cy="249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Activator-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Two can keep a secret if one is dead.</a:t>
            </a:r>
          </a:p>
        </p:txBody>
      </p:sp>
    </p:spTree>
    <p:extLst>
      <p:ext uri="{BB962C8B-B14F-4D97-AF65-F5344CB8AC3E}">
        <p14:creationId xmlns:p14="http://schemas.microsoft.com/office/powerpoint/2010/main" val="13042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Consider Banquo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58" y="1580050"/>
            <a:ext cx="10353762" cy="405875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3200" dirty="0">
                <a:latin typeface="KG Miss Kindergarten" panose="02000000000000000000" pitchFamily="2" charset="0"/>
              </a:rPr>
              <a:t>Brainstorm:</a:t>
            </a:r>
          </a:p>
          <a:p>
            <a:pPr marL="36900" indent="0" algn="ctr">
              <a:buNone/>
            </a:pPr>
            <a:r>
              <a:rPr lang="en-US" sz="3200" dirty="0">
                <a:latin typeface="KG Miss Kindergarten" panose="02000000000000000000" pitchFamily="2" charset="0"/>
              </a:rPr>
              <a:t>What does Banquo know?</a:t>
            </a:r>
          </a:p>
          <a:p>
            <a:pPr marL="36900" indent="0" algn="ctr">
              <a:buNone/>
            </a:pPr>
            <a:r>
              <a:rPr lang="en-US" sz="3200" dirty="0">
                <a:latin typeface="KG Miss Kindergarten" panose="02000000000000000000" pitchFamily="2" charset="0"/>
              </a:rPr>
              <a:t>How could he hurt Macbeth?</a:t>
            </a:r>
          </a:p>
          <a:p>
            <a:pPr marL="36900" indent="0" algn="ctr">
              <a:buNone/>
            </a:pPr>
            <a:r>
              <a:rPr lang="en-US" sz="3200" dirty="0">
                <a:latin typeface="KG Miss Kindergarten" panose="02000000000000000000" pitchFamily="2" charset="0"/>
              </a:rPr>
              <a:t>Why would he want to hurt Macbeth?</a:t>
            </a:r>
          </a:p>
          <a:p>
            <a:pPr marL="36900" indent="0" algn="ctr">
              <a:buNone/>
            </a:pPr>
            <a:r>
              <a:rPr lang="en-US" sz="3200" dirty="0">
                <a:latin typeface="KG Miss Kindergarten" panose="02000000000000000000" pitchFamily="2" charset="0"/>
              </a:rPr>
              <a:t>Why would Macbeth want to keep him safe?</a:t>
            </a:r>
          </a:p>
          <a:p>
            <a:pPr marL="36900" indent="0" algn="ctr">
              <a:buNone/>
            </a:pPr>
            <a:r>
              <a:rPr lang="en-US" sz="3200" dirty="0">
                <a:latin typeface="KG Miss Kindergarten" panose="02000000000000000000" pitchFamily="2" charset="0"/>
              </a:rPr>
              <a:t>Why would Macbeth want to dispose of him?</a:t>
            </a:r>
          </a:p>
        </p:txBody>
      </p:sp>
    </p:spTree>
    <p:extLst>
      <p:ext uri="{BB962C8B-B14F-4D97-AF65-F5344CB8AC3E}">
        <p14:creationId xmlns:p14="http://schemas.microsoft.com/office/powerpoint/2010/main" val="13827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1-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Close Reading of 2.1</a:t>
            </a:r>
          </a:p>
        </p:txBody>
      </p:sp>
    </p:spTree>
    <p:extLst>
      <p:ext uri="{BB962C8B-B14F-4D97-AF65-F5344CB8AC3E}">
        <p14:creationId xmlns:p14="http://schemas.microsoft.com/office/powerpoint/2010/main" val="26253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Testing the Waters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55358"/>
            <a:ext cx="10353762" cy="1075406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en-US" dirty="0">
                <a:latin typeface="KG Miss Kindergarten" panose="02000000000000000000" pitchFamily="2" charset="0"/>
              </a:rPr>
              <a:t>Macbeth is new to the world of treachery. Banquo is his best friend in the entire world. He does not want to have to hurt him; however he does stand in his way. Macbeth tests the waters in 2.1 and finds some distressful information.</a:t>
            </a:r>
          </a:p>
          <a:p>
            <a:pPr marL="36900" indent="0">
              <a:buNone/>
            </a:pPr>
            <a:endParaRPr lang="en-US" dirty="0">
              <a:latin typeface="KG Miss Kindergarte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6619" y="316152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900" indent="0">
              <a:buNone/>
            </a:pPr>
            <a:r>
              <a:rPr lang="en-US" dirty="0"/>
              <a:t>MACBETH </a:t>
            </a:r>
          </a:p>
          <a:p>
            <a:pPr marL="36900" indent="0">
              <a:buNone/>
            </a:pPr>
            <a:r>
              <a:rPr lang="en-US" dirty="0"/>
              <a:t>If you shall cleave to my consent, when ’tis,</a:t>
            </a:r>
          </a:p>
          <a:p>
            <a:pPr marL="36900" indent="0">
              <a:buNone/>
            </a:pPr>
            <a:r>
              <a:rPr lang="en-US" dirty="0"/>
              <a:t>It shall make honor for you.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BANQUO 	</a:t>
            </a:r>
          </a:p>
          <a:p>
            <a:pPr marL="36900" indent="0">
              <a:buNone/>
            </a:pPr>
            <a:r>
              <a:rPr lang="en-US" dirty="0"/>
              <a:t>So I lose none</a:t>
            </a:r>
          </a:p>
          <a:p>
            <a:pPr marL="36900" indent="0">
              <a:buNone/>
            </a:pPr>
            <a:r>
              <a:rPr lang="en-US" dirty="0"/>
              <a:t>In seeking to augment it, but still keep</a:t>
            </a:r>
          </a:p>
          <a:p>
            <a:pPr marL="36900" indent="0">
              <a:buNone/>
            </a:pPr>
            <a:r>
              <a:rPr lang="en-US" dirty="0"/>
              <a:t>My bosom franchised and allegiance clear,</a:t>
            </a:r>
          </a:p>
          <a:p>
            <a:pPr marL="36900" indent="0">
              <a:buNone/>
            </a:pPr>
            <a:r>
              <a:rPr lang="en-US" dirty="0"/>
              <a:t>I shall be counseled.</a:t>
            </a:r>
          </a:p>
        </p:txBody>
      </p:sp>
      <p:sp>
        <p:nvSpPr>
          <p:cNvPr id="5" name="Flowchart: Punched Tape 4"/>
          <p:cNvSpPr/>
          <p:nvPr/>
        </p:nvSpPr>
        <p:spPr>
          <a:xfrm>
            <a:off x="5585791" y="2792896"/>
            <a:ext cx="5546035" cy="152279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0" y="3161529"/>
            <a:ext cx="5367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will ally yourself with me when it is time I will give you great honors.</a:t>
            </a:r>
          </a:p>
        </p:txBody>
      </p:sp>
      <p:sp>
        <p:nvSpPr>
          <p:cNvPr id="7" name="Flowchart: Punched Tape 6"/>
          <p:cNvSpPr/>
          <p:nvPr/>
        </p:nvSpPr>
        <p:spPr>
          <a:xfrm>
            <a:off x="5585791" y="4315691"/>
            <a:ext cx="5546035" cy="152279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4684324"/>
            <a:ext cx="5367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Sure, as long as I 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do not have to risk my own honor and conscience. </a:t>
            </a:r>
          </a:p>
        </p:txBody>
      </p:sp>
    </p:spTree>
    <p:extLst>
      <p:ext uri="{BB962C8B-B14F-4D97-AF65-F5344CB8AC3E}">
        <p14:creationId xmlns:p14="http://schemas.microsoft.com/office/powerpoint/2010/main" val="17097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KG Learning to Trust" panose="02000503000000020004" pitchFamily="2" charset="0"/>
              </a:rPr>
              <a:t>Metaphors for Understanding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endParaRPr lang="en-US" sz="2400" dirty="0">
              <a:latin typeface="KG Miss Kindergarten" panose="02000000000000000000" pitchFamily="2" charset="0"/>
            </a:endParaRPr>
          </a:p>
          <a:p>
            <a:pPr marL="36900" indent="0" algn="ctr">
              <a:buNone/>
            </a:pPr>
            <a:r>
              <a:rPr lang="en-US" sz="2400" dirty="0">
                <a:latin typeface="KG Miss Kindergarten" panose="02000000000000000000" pitchFamily="2" charset="0"/>
              </a:rPr>
              <a:t>We are about to watch two movie clips from the 1999 movie “Lake Placid.” In this movie a giant alligator terrorizes the town and must be destroyed. The alligator will serve as a metaphor for the king in this play. Macbeth must kill him in order to achieve what he wants. In the second clip, the baby alligators will serve as a metaphor for Banquo. Watch both clips and then we will discuss what Banquo represents for Macbeth. </a:t>
            </a:r>
          </a:p>
        </p:txBody>
      </p:sp>
    </p:spTree>
    <p:extLst>
      <p:ext uri="{BB962C8B-B14F-4D97-AF65-F5344CB8AC3E}">
        <p14:creationId xmlns:p14="http://schemas.microsoft.com/office/powerpoint/2010/main" val="275390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Clip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endParaRPr lang="en-US" dirty="0">
              <a:hlinkClick r:id="rId2"/>
            </a:endParaRPr>
          </a:p>
          <a:p>
            <a:pPr marL="36900" indent="0" algn="ctr">
              <a:buNone/>
            </a:pPr>
            <a:endParaRPr lang="en-US" dirty="0">
              <a:hlinkClick r:id="rId2"/>
            </a:endParaRPr>
          </a:p>
          <a:p>
            <a:pPr marL="36900" indent="0" algn="ctr">
              <a:buNone/>
            </a:pPr>
            <a:r>
              <a:rPr lang="en-US" sz="9600" dirty="0">
                <a:hlinkClick r:id="rId2"/>
              </a:rPr>
              <a:t>Feeding the Enemy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2615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Clip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endParaRPr lang="en-US" dirty="0"/>
          </a:p>
          <a:p>
            <a:pPr marL="36900" indent="0" algn="ctr">
              <a:buNone/>
            </a:pPr>
            <a:r>
              <a:rPr lang="en-US" sz="7200" dirty="0">
                <a:hlinkClick r:id="rId2"/>
              </a:rPr>
              <a:t>Feeding the New Enemy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8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KG Learning to Trust" panose="02000503000000020004" pitchFamily="2" charset="0"/>
              </a:rPr>
              <a:t>Extending the Metaphor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endParaRPr lang="en-US" sz="4000" dirty="0">
              <a:solidFill>
                <a:schemeClr val="tx2">
                  <a:lumMod val="10000"/>
                </a:schemeClr>
              </a:solidFill>
              <a:latin typeface="KG Miss Kindergarten" panose="02000000000000000000" pitchFamily="2" charset="0"/>
            </a:endParaRPr>
          </a:p>
          <a:p>
            <a:pPr marL="36900" indent="0" algn="ctr">
              <a:buNone/>
            </a:pPr>
            <a:r>
              <a:rPr lang="en-US" sz="4000" dirty="0">
                <a:solidFill>
                  <a:schemeClr val="tx2">
                    <a:lumMod val="10000"/>
                  </a:schemeClr>
                </a:solidFill>
                <a:latin typeface="KG Miss Kindergarten" panose="02000000000000000000" pitchFamily="2" charset="0"/>
              </a:rPr>
              <a:t>Discussion: </a:t>
            </a:r>
          </a:p>
          <a:p>
            <a:pPr marL="36900" indent="0" algn="ctr">
              <a:buNone/>
            </a:pPr>
            <a:r>
              <a:rPr lang="en-US" sz="4000" dirty="0">
                <a:solidFill>
                  <a:schemeClr val="tx2">
                    <a:lumMod val="10000"/>
                  </a:schemeClr>
                </a:solidFill>
                <a:latin typeface="KG Miss Kindergarten" panose="02000000000000000000" pitchFamily="2" charset="0"/>
              </a:rPr>
              <a:t>How is Banquo like the baby alligators?</a:t>
            </a:r>
          </a:p>
        </p:txBody>
      </p:sp>
    </p:spTree>
    <p:extLst>
      <p:ext uri="{BB962C8B-B14F-4D97-AF65-F5344CB8AC3E}">
        <p14:creationId xmlns:p14="http://schemas.microsoft.com/office/powerpoint/2010/main" val="16006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330</TotalTime>
  <Words>418</Words>
  <Application>Microsoft Office PowerPoint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KG Learning to Trust</vt:lpstr>
      <vt:lpstr>KG Second Chances Sketch</vt:lpstr>
      <vt:lpstr>Calibri</vt:lpstr>
      <vt:lpstr>KG Miss Kindergarten</vt:lpstr>
      <vt:lpstr>Wingdings 2</vt:lpstr>
      <vt:lpstr>Times New Roman</vt:lpstr>
      <vt:lpstr>Calisto MT</vt:lpstr>
      <vt:lpstr>Trebuchet MS</vt:lpstr>
      <vt:lpstr>Slate</vt:lpstr>
      <vt:lpstr>The Tragedy of Macbeth</vt:lpstr>
      <vt:lpstr>Activator- Two can keep a secret if one is dead.</vt:lpstr>
      <vt:lpstr>Consider Banquo</vt:lpstr>
      <vt:lpstr>Activity 1- Close Reading of 2.1</vt:lpstr>
      <vt:lpstr>Testing the Waters</vt:lpstr>
      <vt:lpstr>Metaphors for Understanding </vt:lpstr>
      <vt:lpstr>Clip 1</vt:lpstr>
      <vt:lpstr>Clip 2</vt:lpstr>
      <vt:lpstr>Extending the Metaphor</vt:lpstr>
      <vt:lpstr>Activity 2- Is this a Dagger? </vt:lpstr>
      <vt:lpstr>PowerPoint Presentation</vt:lpstr>
      <vt:lpstr>Activity 3-  Video 2.2 Performance</vt:lpstr>
      <vt:lpstr>PowerPoint Presentation</vt:lpstr>
      <vt:lpstr>Activity 4- Close Reading of 2.2</vt:lpstr>
      <vt:lpstr>Notice…</vt:lpstr>
      <vt:lpstr>Activity 5-Scavenger Hunt</vt:lpstr>
      <vt:lpstr>Groups</vt:lpstr>
      <vt:lpstr>Prepare for a Writing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Tragedy of</dc:title>
  <dc:creator>Nicole Kelley</dc:creator>
  <cp:lastModifiedBy>BAUERLE, MELISSA</cp:lastModifiedBy>
  <cp:revision>21</cp:revision>
  <dcterms:created xsi:type="dcterms:W3CDTF">2016-02-12T14:27:23Z</dcterms:created>
  <dcterms:modified xsi:type="dcterms:W3CDTF">2018-01-18T12:17:21Z</dcterms:modified>
</cp:coreProperties>
</file>