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9" r:id="rId2"/>
    <p:sldId id="257" r:id="rId3"/>
    <p:sldId id="256" r:id="rId4"/>
    <p:sldId id="258"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516"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9497A3-E8BF-4C77-BE4C-BDB2642409DC}" type="datetimeFigureOut">
              <a:rPr lang="en-US" smtClean="0"/>
              <a:t>12/11/2015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A64F37-D44D-4B66-A928-26929BCEA346}" type="slidenum">
              <a:rPr lang="en-US" smtClean="0"/>
              <a:t>‹#›</a:t>
            </a:fld>
            <a:endParaRPr lang="en-US"/>
          </a:p>
        </p:txBody>
      </p:sp>
    </p:spTree>
    <p:extLst>
      <p:ext uri="{BB962C8B-B14F-4D97-AF65-F5344CB8AC3E}">
        <p14:creationId xmlns:p14="http://schemas.microsoft.com/office/powerpoint/2010/main" val="1929118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A64F37-D44D-4B66-A928-26929BCEA346}" type="slidenum">
              <a:rPr lang="en-US" smtClean="0"/>
              <a:t>3</a:t>
            </a:fld>
            <a:endParaRPr lang="en-US"/>
          </a:p>
        </p:txBody>
      </p:sp>
    </p:spTree>
    <p:extLst>
      <p:ext uri="{BB962C8B-B14F-4D97-AF65-F5344CB8AC3E}">
        <p14:creationId xmlns:p14="http://schemas.microsoft.com/office/powerpoint/2010/main" val="29155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A64F37-D44D-4B66-A928-26929BCEA346}" type="slidenum">
              <a:rPr lang="en-US" smtClean="0"/>
              <a:t>4</a:t>
            </a:fld>
            <a:endParaRPr lang="en-US"/>
          </a:p>
        </p:txBody>
      </p:sp>
    </p:spTree>
    <p:extLst>
      <p:ext uri="{BB962C8B-B14F-4D97-AF65-F5344CB8AC3E}">
        <p14:creationId xmlns:p14="http://schemas.microsoft.com/office/powerpoint/2010/main" val="29155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22235F7A-5007-4480-BAA9-3FDC98248AD3}" type="datetimeFigureOut">
              <a:rPr lang="en-US" smtClean="0"/>
              <a:t>12/11/2015</a:t>
            </a:fld>
            <a:endParaRPr lang="en-US"/>
          </a:p>
        </p:txBody>
      </p:sp>
      <p:sp>
        <p:nvSpPr>
          <p:cNvPr id="17" name="Slide Number Placeholder 16"/>
          <p:cNvSpPr>
            <a:spLocks noGrp="1"/>
          </p:cNvSpPr>
          <p:nvPr>
            <p:ph type="sldNum" sz="quarter" idx="11"/>
          </p:nvPr>
        </p:nvSpPr>
        <p:spPr/>
        <p:txBody>
          <a:bodyPr/>
          <a:lstStyle/>
          <a:p>
            <a:fld id="{52ABC88F-49CD-4223-A765-466416693351}"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235F7A-5007-4480-BAA9-3FDC98248AD3}" type="datetimeFigureOut">
              <a:rPr lang="en-US" smtClean="0"/>
              <a:t>12/11/2015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BC88F-49CD-4223-A765-46641669335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235F7A-5007-4480-BAA9-3FDC98248AD3}" type="datetimeFigureOut">
              <a:rPr lang="en-US" smtClean="0"/>
              <a:t>12/11/2015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BC88F-49CD-4223-A765-466416693351}"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22235F7A-5007-4480-BAA9-3FDC98248AD3}" type="datetimeFigureOut">
              <a:rPr lang="en-US" smtClean="0"/>
              <a:t>12/11/2015</a:t>
            </a:fld>
            <a:endParaRPr lang="en-US"/>
          </a:p>
        </p:txBody>
      </p:sp>
      <p:sp>
        <p:nvSpPr>
          <p:cNvPr id="12" name="Slide Number Placeholder 11"/>
          <p:cNvSpPr>
            <a:spLocks noGrp="1"/>
          </p:cNvSpPr>
          <p:nvPr>
            <p:ph type="sldNum" sz="quarter" idx="15"/>
          </p:nvPr>
        </p:nvSpPr>
        <p:spPr/>
        <p:txBody>
          <a:bodyPr/>
          <a:lstStyle/>
          <a:p>
            <a:fld id="{52ABC88F-49CD-4223-A765-466416693351}"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22235F7A-5007-4480-BAA9-3FDC98248AD3}" type="datetimeFigureOut">
              <a:rPr lang="en-US" smtClean="0"/>
              <a:t>12/11/2015</a:t>
            </a:fld>
            <a:endParaRPr lang="en-US"/>
          </a:p>
        </p:txBody>
      </p:sp>
      <p:sp>
        <p:nvSpPr>
          <p:cNvPr id="14" name="Slide Number Placeholder 13"/>
          <p:cNvSpPr>
            <a:spLocks noGrp="1"/>
          </p:cNvSpPr>
          <p:nvPr>
            <p:ph type="sldNum" sz="quarter" idx="11"/>
          </p:nvPr>
        </p:nvSpPr>
        <p:spPr/>
        <p:txBody>
          <a:bodyPr/>
          <a:lstStyle/>
          <a:p>
            <a:fld id="{52ABC88F-49CD-4223-A765-466416693351}"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22235F7A-5007-4480-BAA9-3FDC98248AD3}" type="datetimeFigureOut">
              <a:rPr lang="en-US" smtClean="0"/>
              <a:t>12/11/2015</a:t>
            </a:fld>
            <a:endParaRPr lang="en-US"/>
          </a:p>
        </p:txBody>
      </p:sp>
      <p:sp>
        <p:nvSpPr>
          <p:cNvPr id="12" name="Slide Number Placeholder 11"/>
          <p:cNvSpPr>
            <a:spLocks noGrp="1"/>
          </p:cNvSpPr>
          <p:nvPr>
            <p:ph type="sldNum" sz="quarter" idx="16"/>
          </p:nvPr>
        </p:nvSpPr>
        <p:spPr/>
        <p:txBody>
          <a:bodyPr/>
          <a:lstStyle/>
          <a:p>
            <a:fld id="{52ABC88F-49CD-4223-A765-466416693351}"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22235F7A-5007-4480-BAA9-3FDC98248AD3}" type="datetimeFigureOut">
              <a:rPr lang="en-US" smtClean="0"/>
              <a:t>12/11/2015</a:t>
            </a:fld>
            <a:endParaRPr lang="en-US"/>
          </a:p>
        </p:txBody>
      </p:sp>
      <p:sp>
        <p:nvSpPr>
          <p:cNvPr id="12" name="Slide Number Placeholder 11"/>
          <p:cNvSpPr>
            <a:spLocks noGrp="1"/>
          </p:cNvSpPr>
          <p:nvPr>
            <p:ph type="sldNum" sz="quarter" idx="17"/>
          </p:nvPr>
        </p:nvSpPr>
        <p:spPr/>
        <p:txBody>
          <a:bodyPr/>
          <a:lstStyle/>
          <a:p>
            <a:fld id="{52ABC88F-49CD-4223-A765-466416693351}"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22235F7A-5007-4480-BAA9-3FDC98248AD3}" type="datetimeFigureOut">
              <a:rPr lang="en-US" smtClean="0"/>
              <a:t>12/11/2015</a:t>
            </a:fld>
            <a:endParaRPr lang="en-US"/>
          </a:p>
        </p:txBody>
      </p:sp>
      <p:sp>
        <p:nvSpPr>
          <p:cNvPr id="16" name="Slide Number Placeholder 15"/>
          <p:cNvSpPr>
            <a:spLocks noGrp="1"/>
          </p:cNvSpPr>
          <p:nvPr>
            <p:ph type="sldNum" sz="quarter" idx="11"/>
          </p:nvPr>
        </p:nvSpPr>
        <p:spPr/>
        <p:txBody>
          <a:bodyPr/>
          <a:lstStyle/>
          <a:p>
            <a:fld id="{52ABC88F-49CD-4223-A765-46641669335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2235F7A-5007-4480-BAA9-3FDC98248AD3}" type="datetimeFigureOut">
              <a:rPr lang="en-US" smtClean="0"/>
              <a:t>12/11/2015</a:t>
            </a:fld>
            <a:endParaRPr lang="en-US"/>
          </a:p>
        </p:txBody>
      </p:sp>
      <p:sp>
        <p:nvSpPr>
          <p:cNvPr id="8" name="Slide Number Placeholder 7"/>
          <p:cNvSpPr>
            <a:spLocks noGrp="1"/>
          </p:cNvSpPr>
          <p:nvPr>
            <p:ph type="sldNum" sz="quarter" idx="11"/>
          </p:nvPr>
        </p:nvSpPr>
        <p:spPr/>
        <p:txBody>
          <a:bodyPr/>
          <a:lstStyle/>
          <a:p>
            <a:fld id="{52ABC88F-49CD-4223-A765-46641669335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22235F7A-5007-4480-BAA9-3FDC98248AD3}" type="datetimeFigureOut">
              <a:rPr lang="en-US" smtClean="0"/>
              <a:t>12/11/2015</a:t>
            </a:fld>
            <a:endParaRPr lang="en-US"/>
          </a:p>
        </p:txBody>
      </p:sp>
      <p:sp>
        <p:nvSpPr>
          <p:cNvPr id="19" name="Slide Number Placeholder 18"/>
          <p:cNvSpPr>
            <a:spLocks noGrp="1"/>
          </p:cNvSpPr>
          <p:nvPr>
            <p:ph type="sldNum" sz="quarter" idx="16"/>
          </p:nvPr>
        </p:nvSpPr>
        <p:spPr/>
        <p:txBody>
          <a:bodyPr/>
          <a:lstStyle/>
          <a:p>
            <a:fld id="{52ABC88F-49CD-4223-A765-466416693351}"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22235F7A-5007-4480-BAA9-3FDC98248AD3}" type="datetimeFigureOut">
              <a:rPr lang="en-US" smtClean="0"/>
              <a:t>12/11/2015</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52ABC88F-49CD-4223-A765-466416693351}"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22235F7A-5007-4480-BAA9-3FDC98248AD3}" type="datetimeFigureOut">
              <a:rPr lang="en-US" smtClean="0"/>
              <a:t>12/11/2015</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52ABC88F-49CD-4223-A765-466416693351}"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shakespeare-online.com/plays/macbeth/soliloquies/wisdom.html" TargetMode="External"/><Relationship Id="rId13" Type="http://schemas.openxmlformats.org/officeDocument/2006/relationships/hyperlink" Target="http://www.shakespeare-online.com/plays/macbeth/soliloquies/unlineal.html" TargetMode="External"/><Relationship Id="rId18" Type="http://schemas.openxmlformats.org/officeDocument/2006/relationships/hyperlink" Target="http://www.shakespeare-online.com/plays/macbeth/soliloquies/commonenemy.html" TargetMode="External"/><Relationship Id="rId3" Type="http://schemas.openxmlformats.org/officeDocument/2006/relationships/hyperlink" Target="http://www.shakespeare-online.com/plays/macbeth/soliloquies/stick.html" TargetMode="External"/><Relationship Id="rId7" Type="http://schemas.openxmlformats.org/officeDocument/2006/relationships/hyperlink" Target="http://www.shakespeare-online.com/plays/macbeth/soliloquies/dauntless.html" TargetMode="External"/><Relationship Id="rId12" Type="http://schemas.openxmlformats.org/officeDocument/2006/relationships/hyperlink" Target="http://www.shakespeare-online.com/plays/macbeth/soliloquies/fruitless.html" TargetMode="External"/><Relationship Id="rId17" Type="http://schemas.openxmlformats.org/officeDocument/2006/relationships/hyperlink" Target="http://www.shakespeare-online.com/plays/macbeth/soliloquies/eternal.html" TargetMode="External"/><Relationship Id="rId2" Type="http://schemas.openxmlformats.org/officeDocument/2006/relationships/hyperlink" Target="http://www.shakespeare-online.com/plays/macbeth/soliloquies/tobe.html" TargetMode="External"/><Relationship Id="rId16" Type="http://schemas.openxmlformats.org/officeDocument/2006/relationships/hyperlink" Target="http://www.shakespeare-online.com/plays/macbeth/soliloquies/rancours.html" TargetMode="External"/><Relationship Id="rId1" Type="http://schemas.openxmlformats.org/officeDocument/2006/relationships/slideLayout" Target="../slideLayouts/slideLayout2.xml"/><Relationship Id="rId6" Type="http://schemas.openxmlformats.org/officeDocument/2006/relationships/hyperlink" Target="http://www.shakespeare-online.com/plays/macbeth/soliloquies/much.html" TargetMode="External"/><Relationship Id="rId11" Type="http://schemas.openxmlformats.org/officeDocument/2006/relationships/hyperlink" Target="http://www.shakespeare-online.com/plays/macbeth/soliloquies/chidsisters.html" TargetMode="External"/><Relationship Id="rId5" Type="http://schemas.openxmlformats.org/officeDocument/2006/relationships/hyperlink" Target="http://www.shakespeare-online.com/plays/macbeth/soliloquies/wouldbe.html" TargetMode="External"/><Relationship Id="rId15" Type="http://schemas.openxmlformats.org/officeDocument/2006/relationships/hyperlink" Target="http://www.shakespeare-online.com/plays/macbeth/soliloquies/gracious.html" TargetMode="External"/><Relationship Id="rId10" Type="http://schemas.openxmlformats.org/officeDocument/2006/relationships/hyperlink" Target="http://www.shakespeare-online.com/plays/macbeth/soliloquies/mark.html" TargetMode="External"/><Relationship Id="rId19" Type="http://schemas.openxmlformats.org/officeDocument/2006/relationships/hyperlink" Target="http://www.shakespeare-online.com/plays/macbeth/soliloquies/ratherthan.html" TargetMode="External"/><Relationship Id="rId4" Type="http://schemas.openxmlformats.org/officeDocument/2006/relationships/hyperlink" Target="http://www.shakespeare-online.com/plays/macbeth/soliloquies/royalty.html" TargetMode="External"/><Relationship Id="rId9" Type="http://schemas.openxmlformats.org/officeDocument/2006/relationships/hyperlink" Target="http://www.shakespeare-online.com/plays/macbeth/soliloquies/genius.html" TargetMode="External"/><Relationship Id="rId14" Type="http://schemas.openxmlformats.org/officeDocument/2006/relationships/hyperlink" Target="http://www.shakespeare-online.com/plays/macbeth/soliloquies/issu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hyperlink" Target="https://www.youtube.com/watch?v=q1yz-NLJZw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91lJhEzMaH4"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a:p>
        </p:txBody>
      </p:sp>
      <p:sp>
        <p:nvSpPr>
          <p:cNvPr id="2" name="Title 1"/>
          <p:cNvSpPr>
            <a:spLocks noGrp="1"/>
          </p:cNvSpPr>
          <p:nvPr>
            <p:ph type="title"/>
          </p:nvPr>
        </p:nvSpPr>
        <p:spPr/>
        <p:txBody>
          <a:bodyPr/>
          <a:lstStyle/>
          <a:p>
            <a:r>
              <a:rPr lang="en-US" dirty="0" smtClean="0"/>
              <a:t>Final Exam Review</a:t>
            </a:r>
            <a:br>
              <a:rPr lang="en-US" dirty="0" smtClean="0"/>
            </a:br>
            <a:r>
              <a:rPr lang="en-US" dirty="0" smtClean="0"/>
              <a:t>English 12</a:t>
            </a:r>
            <a:endParaRPr lang="en-US" dirty="0"/>
          </a:p>
        </p:txBody>
      </p:sp>
    </p:spTree>
    <p:extLst>
      <p:ext uri="{BB962C8B-B14F-4D97-AF65-F5344CB8AC3E}">
        <p14:creationId xmlns:p14="http://schemas.microsoft.com/office/powerpoint/2010/main" val="864814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2020824"/>
            <a:ext cx="9144000" cy="4837176"/>
          </a:xfrm>
        </p:spPr>
        <p:txBody>
          <a:bodyPr>
            <a:normAutofit fontScale="70000" lnSpcReduction="20000"/>
          </a:bodyPr>
          <a:lstStyle/>
          <a:p>
            <a:r>
              <a:rPr lang="en-US" b="1" dirty="0">
                <a:hlinkClick r:id="rId2"/>
              </a:rPr>
              <a:t>To be thus is nothing;</a:t>
            </a:r>
            <a:br>
              <a:rPr lang="en-US" b="1" dirty="0">
                <a:hlinkClick r:id="rId2"/>
              </a:rPr>
            </a:br>
            <a:r>
              <a:rPr lang="en-US" b="1" dirty="0">
                <a:hlinkClick r:id="rId2"/>
              </a:rPr>
              <a:t>But to be safely thus</a:t>
            </a:r>
            <a:r>
              <a:rPr lang="en-US" b="1" dirty="0"/>
              <a:t>. Our fears in Banquo</a:t>
            </a:r>
            <a:br>
              <a:rPr lang="en-US" b="1" dirty="0"/>
            </a:br>
            <a:r>
              <a:rPr lang="en-US" b="1" dirty="0">
                <a:hlinkClick r:id="rId3"/>
              </a:rPr>
              <a:t>Stick deep</a:t>
            </a:r>
            <a:r>
              <a:rPr lang="en-US" b="1" dirty="0"/>
              <a:t>; and in his </a:t>
            </a:r>
            <a:r>
              <a:rPr lang="en-US" b="1" dirty="0">
                <a:hlinkClick r:id="rId4"/>
              </a:rPr>
              <a:t>royalty of nature</a:t>
            </a:r>
            <a:r>
              <a:rPr lang="en-US" b="1" dirty="0"/>
              <a:t/>
            </a:r>
            <a:br>
              <a:rPr lang="en-US" b="1" dirty="0"/>
            </a:br>
            <a:r>
              <a:rPr lang="en-US" b="1" dirty="0"/>
              <a:t>Reigns that which </a:t>
            </a:r>
            <a:r>
              <a:rPr lang="en-US" b="1" dirty="0">
                <a:hlinkClick r:id="rId5"/>
              </a:rPr>
              <a:t>would be</a:t>
            </a:r>
            <a:r>
              <a:rPr lang="en-US" b="1" dirty="0"/>
              <a:t> </a:t>
            </a:r>
            <a:r>
              <a:rPr lang="en-US" b="1" dirty="0" err="1"/>
              <a:t>fear'd</a:t>
            </a:r>
            <a:r>
              <a:rPr lang="en-US" b="1" dirty="0"/>
              <a:t>: </a:t>
            </a:r>
            <a:r>
              <a:rPr lang="en-US" b="1" dirty="0">
                <a:hlinkClick r:id="rId6"/>
              </a:rPr>
              <a:t>'tis much he dares</a:t>
            </a:r>
            <a:r>
              <a:rPr lang="en-US" b="1" dirty="0"/>
              <a:t>;</a:t>
            </a:r>
            <a:br>
              <a:rPr lang="en-US" b="1" dirty="0"/>
            </a:br>
            <a:r>
              <a:rPr lang="en-US" b="1" dirty="0"/>
              <a:t>And, to that </a:t>
            </a:r>
            <a:r>
              <a:rPr lang="en-US" b="1" dirty="0">
                <a:hlinkClick r:id="rId7"/>
              </a:rPr>
              <a:t>dauntless temper</a:t>
            </a:r>
            <a:r>
              <a:rPr lang="en-US" b="1" dirty="0"/>
              <a:t> of his mind,</a:t>
            </a:r>
            <a:br>
              <a:rPr lang="en-US" b="1" dirty="0"/>
            </a:br>
            <a:r>
              <a:rPr lang="en-US" b="1" dirty="0">
                <a:hlinkClick r:id="rId8"/>
              </a:rPr>
              <a:t>He hath a wisdom that doth guide his </a:t>
            </a:r>
            <a:r>
              <a:rPr lang="en-US" b="1" dirty="0" err="1">
                <a:hlinkClick r:id="rId8"/>
              </a:rPr>
              <a:t>valour</a:t>
            </a:r>
            <a:r>
              <a:rPr lang="en-US" b="1" dirty="0">
                <a:hlinkClick r:id="rId8"/>
              </a:rPr>
              <a:t/>
            </a:r>
            <a:br>
              <a:rPr lang="en-US" b="1" dirty="0">
                <a:hlinkClick r:id="rId8"/>
              </a:rPr>
            </a:br>
            <a:r>
              <a:rPr lang="en-US" b="1" dirty="0">
                <a:hlinkClick r:id="rId8"/>
              </a:rPr>
              <a:t>To act in safety</a:t>
            </a:r>
            <a:r>
              <a:rPr lang="en-US" b="1" dirty="0"/>
              <a:t>. There is none but he </a:t>
            </a:r>
            <a:br>
              <a:rPr lang="en-US" b="1" dirty="0"/>
            </a:br>
            <a:r>
              <a:rPr lang="en-US" b="1" dirty="0"/>
              <a:t>Whose being I do fear: and, under him,</a:t>
            </a:r>
            <a:br>
              <a:rPr lang="en-US" b="1" dirty="0"/>
            </a:br>
            <a:r>
              <a:rPr lang="en-US" b="1" dirty="0"/>
              <a:t>My </a:t>
            </a:r>
            <a:r>
              <a:rPr lang="en-US" b="1" dirty="0">
                <a:hlinkClick r:id="rId9"/>
              </a:rPr>
              <a:t>Genius</a:t>
            </a:r>
            <a:r>
              <a:rPr lang="en-US" b="1" dirty="0"/>
              <a:t> is </a:t>
            </a:r>
            <a:r>
              <a:rPr lang="en-US" b="1" dirty="0" err="1"/>
              <a:t>rebuk'd</a:t>
            </a:r>
            <a:r>
              <a:rPr lang="en-US" b="1" dirty="0"/>
              <a:t>; as, it is said,</a:t>
            </a:r>
            <a:br>
              <a:rPr lang="en-US" b="1" dirty="0"/>
            </a:br>
            <a:r>
              <a:rPr lang="en-US" b="1" dirty="0">
                <a:hlinkClick r:id="rId10"/>
              </a:rPr>
              <a:t>Mark Antony's was by Caesar</a:t>
            </a:r>
            <a:r>
              <a:rPr lang="en-US" b="1" dirty="0"/>
              <a:t>. He </a:t>
            </a:r>
            <a:r>
              <a:rPr lang="en-US" b="1" dirty="0" err="1">
                <a:hlinkClick r:id="rId11"/>
              </a:rPr>
              <a:t>chid</a:t>
            </a:r>
            <a:r>
              <a:rPr lang="en-US" b="1" dirty="0">
                <a:hlinkClick r:id="rId11"/>
              </a:rPr>
              <a:t> the sisters</a:t>
            </a:r>
            <a:r>
              <a:rPr lang="en-US" b="1" dirty="0"/>
              <a:t/>
            </a:r>
            <a:br>
              <a:rPr lang="en-US" b="1" dirty="0"/>
            </a:br>
            <a:r>
              <a:rPr lang="en-US" b="1" dirty="0"/>
              <a:t>When first they put the name of king upon me,</a:t>
            </a:r>
            <a:br>
              <a:rPr lang="en-US" b="1" dirty="0"/>
            </a:br>
            <a:r>
              <a:rPr lang="en-US" b="1" dirty="0"/>
              <a:t>And bade them speak to him: then prophet-like </a:t>
            </a:r>
            <a:br>
              <a:rPr lang="en-US" b="1" dirty="0"/>
            </a:br>
            <a:r>
              <a:rPr lang="en-US" b="1" dirty="0"/>
              <a:t>They </a:t>
            </a:r>
            <a:r>
              <a:rPr lang="en-US" b="1" dirty="0" err="1"/>
              <a:t>hail'd</a:t>
            </a:r>
            <a:r>
              <a:rPr lang="en-US" b="1" dirty="0"/>
              <a:t> him father to a line of kings: </a:t>
            </a:r>
            <a:br>
              <a:rPr lang="en-US" b="1" dirty="0"/>
            </a:br>
            <a:r>
              <a:rPr lang="en-US" b="1" dirty="0"/>
              <a:t>Upon my head they </a:t>
            </a:r>
            <a:r>
              <a:rPr lang="en-US" b="1" dirty="0" err="1"/>
              <a:t>plac'd</a:t>
            </a:r>
            <a:r>
              <a:rPr lang="en-US" b="1" dirty="0"/>
              <a:t> a </a:t>
            </a:r>
            <a:r>
              <a:rPr lang="en-US" b="1" dirty="0">
                <a:hlinkClick r:id="rId12"/>
              </a:rPr>
              <a:t>fruitless crown</a:t>
            </a:r>
            <a:r>
              <a:rPr lang="en-US" b="1" dirty="0"/>
              <a:t>, </a:t>
            </a:r>
            <a:br>
              <a:rPr lang="en-US" b="1" dirty="0"/>
            </a:br>
            <a:r>
              <a:rPr lang="en-US" b="1" dirty="0"/>
              <a:t>And put a barren </a:t>
            </a:r>
            <a:r>
              <a:rPr lang="en-US" b="1" dirty="0" err="1"/>
              <a:t>sceptre</a:t>
            </a:r>
            <a:r>
              <a:rPr lang="en-US" b="1" dirty="0"/>
              <a:t> in my gripe, </a:t>
            </a:r>
            <a:br>
              <a:rPr lang="en-US" b="1" dirty="0"/>
            </a:br>
            <a:r>
              <a:rPr lang="en-US" b="1" dirty="0"/>
              <a:t>Thence to be </a:t>
            </a:r>
            <a:r>
              <a:rPr lang="en-US" b="1" dirty="0" err="1"/>
              <a:t>wrench'd</a:t>
            </a:r>
            <a:r>
              <a:rPr lang="en-US" b="1" dirty="0"/>
              <a:t> </a:t>
            </a:r>
            <a:r>
              <a:rPr lang="en-US" b="1" dirty="0">
                <a:hlinkClick r:id="rId13"/>
              </a:rPr>
              <a:t>with an </a:t>
            </a:r>
            <a:r>
              <a:rPr lang="en-US" b="1" dirty="0" err="1">
                <a:hlinkClick r:id="rId13"/>
              </a:rPr>
              <a:t>unlineal</a:t>
            </a:r>
            <a:r>
              <a:rPr lang="en-US" b="1" dirty="0">
                <a:hlinkClick r:id="rId13"/>
              </a:rPr>
              <a:t> hand</a:t>
            </a:r>
            <a:r>
              <a:rPr lang="en-US" b="1" dirty="0"/>
              <a:t>,</a:t>
            </a:r>
            <a:br>
              <a:rPr lang="en-US" b="1" dirty="0"/>
            </a:br>
            <a:r>
              <a:rPr lang="en-US" b="1" dirty="0"/>
              <a:t>No son of mine succeeding. If 't be so,</a:t>
            </a:r>
            <a:br>
              <a:rPr lang="en-US" b="1" dirty="0"/>
            </a:br>
            <a:r>
              <a:rPr lang="en-US" b="1" dirty="0"/>
              <a:t>For Banquo's </a:t>
            </a:r>
            <a:r>
              <a:rPr lang="en-US" b="1" dirty="0">
                <a:hlinkClick r:id="rId14"/>
              </a:rPr>
              <a:t>issue have I </a:t>
            </a:r>
            <a:r>
              <a:rPr lang="en-US" b="1" dirty="0" err="1">
                <a:hlinkClick r:id="rId14"/>
              </a:rPr>
              <a:t>fil'd</a:t>
            </a:r>
            <a:r>
              <a:rPr lang="en-US" b="1" dirty="0"/>
              <a:t> my mind; </a:t>
            </a:r>
            <a:br>
              <a:rPr lang="en-US" b="1" dirty="0"/>
            </a:br>
            <a:r>
              <a:rPr lang="en-US" b="1" dirty="0"/>
              <a:t>For them the </a:t>
            </a:r>
            <a:r>
              <a:rPr lang="en-US" b="1" dirty="0">
                <a:hlinkClick r:id="rId15"/>
              </a:rPr>
              <a:t>gracious Duncan</a:t>
            </a:r>
            <a:r>
              <a:rPr lang="en-US" b="1" dirty="0"/>
              <a:t> have I </a:t>
            </a:r>
            <a:r>
              <a:rPr lang="en-US" b="1" dirty="0" err="1"/>
              <a:t>murder'd</a:t>
            </a:r>
            <a:r>
              <a:rPr lang="en-US" b="1" dirty="0"/>
              <a:t>; </a:t>
            </a:r>
            <a:br>
              <a:rPr lang="en-US" b="1" dirty="0"/>
            </a:br>
            <a:r>
              <a:rPr lang="en-US" b="1" dirty="0"/>
              <a:t>Put </a:t>
            </a:r>
            <a:r>
              <a:rPr lang="en-US" b="1" dirty="0" err="1">
                <a:hlinkClick r:id="rId16"/>
              </a:rPr>
              <a:t>rancours</a:t>
            </a:r>
            <a:r>
              <a:rPr lang="en-US" b="1" dirty="0">
                <a:hlinkClick r:id="rId16"/>
              </a:rPr>
              <a:t> in the vessel of my peace</a:t>
            </a:r>
            <a:r>
              <a:rPr lang="en-US" b="1" dirty="0"/>
              <a:t/>
            </a:r>
            <a:br>
              <a:rPr lang="en-US" b="1" dirty="0"/>
            </a:br>
            <a:r>
              <a:rPr lang="en-US" b="1" dirty="0"/>
              <a:t>Only for them; and </a:t>
            </a:r>
            <a:r>
              <a:rPr lang="en-US" b="1" dirty="0">
                <a:hlinkClick r:id="rId17"/>
              </a:rPr>
              <a:t>mine eternal jewel</a:t>
            </a:r>
            <a:r>
              <a:rPr lang="en-US" b="1" dirty="0"/>
              <a:t/>
            </a:r>
            <a:br>
              <a:rPr lang="en-US" b="1" dirty="0"/>
            </a:br>
            <a:r>
              <a:rPr lang="en-US" b="1" dirty="0"/>
              <a:t>Given to </a:t>
            </a:r>
            <a:r>
              <a:rPr lang="en-US" b="1" dirty="0">
                <a:hlinkClick r:id="rId18"/>
              </a:rPr>
              <a:t>the common enemy of man</a:t>
            </a:r>
            <a:r>
              <a:rPr lang="en-US" b="1" dirty="0"/>
              <a:t>, </a:t>
            </a:r>
            <a:br>
              <a:rPr lang="en-US" b="1" dirty="0"/>
            </a:br>
            <a:r>
              <a:rPr lang="en-US" b="1" dirty="0"/>
              <a:t>To make them kings, the seeds of Banquo kings! </a:t>
            </a:r>
            <a:br>
              <a:rPr lang="en-US" b="1" dirty="0"/>
            </a:br>
            <a:r>
              <a:rPr lang="en-US" b="1" dirty="0">
                <a:hlinkClick r:id="rId19"/>
              </a:rPr>
              <a:t>Rather than so, come fate into the list.</a:t>
            </a:r>
            <a:br>
              <a:rPr lang="en-US" b="1" dirty="0">
                <a:hlinkClick r:id="rId19"/>
              </a:rPr>
            </a:br>
            <a:r>
              <a:rPr lang="en-US" b="1" dirty="0">
                <a:hlinkClick r:id="rId19"/>
              </a:rPr>
              <a:t>And champion me to the utterance</a:t>
            </a:r>
            <a:r>
              <a:rPr lang="en-US" b="1" dirty="0"/>
              <a:t>! </a:t>
            </a:r>
            <a:br>
              <a:rPr lang="en-US" b="1" dirty="0"/>
            </a:br>
            <a:endParaRPr lang="en-US" b="1" dirty="0"/>
          </a:p>
        </p:txBody>
      </p:sp>
      <p:sp>
        <p:nvSpPr>
          <p:cNvPr id="3" name="Title 2"/>
          <p:cNvSpPr>
            <a:spLocks noGrp="1"/>
          </p:cNvSpPr>
          <p:nvPr>
            <p:ph type="title"/>
          </p:nvPr>
        </p:nvSpPr>
        <p:spPr/>
        <p:txBody>
          <a:bodyPr/>
          <a:lstStyle/>
          <a:p>
            <a:r>
              <a:rPr lang="en-US" dirty="0" smtClean="0"/>
              <a:t>Macbeth’s soliloquy</a:t>
            </a:r>
            <a:br>
              <a:rPr lang="en-US" dirty="0" smtClean="0"/>
            </a:br>
            <a:r>
              <a:rPr lang="en-US" dirty="0" smtClean="0"/>
              <a:t>Act 1, scene 3</a:t>
            </a:r>
            <a:endParaRPr lang="en-US" dirty="0"/>
          </a:p>
        </p:txBody>
      </p:sp>
    </p:spTree>
    <p:extLst>
      <p:ext uri="{BB962C8B-B14F-4D97-AF65-F5344CB8AC3E}">
        <p14:creationId xmlns:p14="http://schemas.microsoft.com/office/powerpoint/2010/main" val="3922047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3"/>
          </p:nvPr>
        </p:nvSpPr>
        <p:spPr/>
        <p:txBody>
          <a:bodyPr>
            <a:noAutofit/>
          </a:bodyPr>
          <a:lstStyle/>
          <a:p>
            <a:r>
              <a:rPr lang="en-US" sz="5000" dirty="0" smtClean="0"/>
              <a:t>a group of words established by usage as having a meaning not deducible from those of the individual words (e.g., </a:t>
            </a:r>
            <a:r>
              <a:rPr lang="en-US" sz="5000" i="1" dirty="0" smtClean="0"/>
              <a:t>rain cats and dogs</a:t>
            </a:r>
            <a:r>
              <a:rPr lang="en-US" sz="5000" dirty="0" smtClean="0"/>
              <a:t>, </a:t>
            </a:r>
            <a:r>
              <a:rPr lang="en-US" sz="5000" i="1" dirty="0" smtClean="0"/>
              <a:t>see the light</a:t>
            </a:r>
            <a:r>
              <a:rPr lang="en-US" sz="5000" dirty="0" smtClean="0"/>
              <a:t> ).</a:t>
            </a:r>
            <a:endParaRPr lang="en-US" sz="5000" dirty="0"/>
          </a:p>
        </p:txBody>
      </p:sp>
      <p:sp>
        <p:nvSpPr>
          <p:cNvPr id="2" name="Title 1"/>
          <p:cNvSpPr>
            <a:spLocks noGrp="1"/>
          </p:cNvSpPr>
          <p:nvPr>
            <p:ph type="title"/>
          </p:nvPr>
        </p:nvSpPr>
        <p:spPr/>
        <p:txBody>
          <a:bodyPr/>
          <a:lstStyle/>
          <a:p>
            <a:r>
              <a:rPr lang="en-US" dirty="0" smtClean="0"/>
              <a:t>Idiom: </a:t>
            </a:r>
            <a:endParaRPr lang="en-US" dirty="0"/>
          </a:p>
        </p:txBody>
      </p:sp>
    </p:spTree>
    <p:extLst>
      <p:ext uri="{BB962C8B-B14F-4D97-AF65-F5344CB8AC3E}">
        <p14:creationId xmlns:p14="http://schemas.microsoft.com/office/powerpoint/2010/main" val="59523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3"/>
          </p:nvPr>
        </p:nvSpPr>
        <p:spPr/>
        <p:txBody>
          <a:bodyPr>
            <a:noAutofit/>
          </a:bodyPr>
          <a:lstStyle/>
          <a:p>
            <a:r>
              <a:rPr lang="en-US" sz="3800" dirty="0"/>
              <a:t>Parallel structure </a:t>
            </a:r>
            <a:r>
              <a:rPr lang="en-US" sz="3800" dirty="0" smtClean="0"/>
              <a:t>means </a:t>
            </a:r>
            <a:r>
              <a:rPr lang="en-US" sz="3800" dirty="0"/>
              <a:t>using the same pattern of words to show that two or more ideas have the same level of importance. This can happen at the word, phrase, or clause level. The usual way to join parallel structures is with the use of coordinating conjunctions such as "and" or "or."</a:t>
            </a:r>
          </a:p>
        </p:txBody>
      </p:sp>
      <p:sp>
        <p:nvSpPr>
          <p:cNvPr id="2" name="Title 1"/>
          <p:cNvSpPr>
            <a:spLocks noGrp="1"/>
          </p:cNvSpPr>
          <p:nvPr>
            <p:ph type="title"/>
          </p:nvPr>
        </p:nvSpPr>
        <p:spPr/>
        <p:txBody>
          <a:bodyPr/>
          <a:lstStyle/>
          <a:p>
            <a:r>
              <a:rPr lang="en-US" dirty="0" smtClean="0"/>
              <a:t>Parallel Structure: </a:t>
            </a:r>
            <a:endParaRPr lang="en-US" dirty="0"/>
          </a:p>
        </p:txBody>
      </p:sp>
    </p:spTree>
    <p:extLst>
      <p:ext uri="{BB962C8B-B14F-4D97-AF65-F5344CB8AC3E}">
        <p14:creationId xmlns:p14="http://schemas.microsoft.com/office/powerpoint/2010/main" val="965417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3"/>
          </p:nvPr>
        </p:nvSpPr>
        <p:spPr>
          <a:xfrm>
            <a:off x="0" y="1752600"/>
            <a:ext cx="9144000" cy="4343400"/>
          </a:xfrm>
        </p:spPr>
        <p:txBody>
          <a:bodyPr>
            <a:noAutofit/>
          </a:bodyPr>
          <a:lstStyle/>
          <a:p>
            <a:r>
              <a:rPr lang="en-US" sz="4000" dirty="0"/>
              <a:t>a type of sonnet much used by Shakespeare, written in iambic pentameter and consisting of three quatrains and a final couplet with the rhyme scheme </a:t>
            </a:r>
            <a:r>
              <a:rPr lang="en-US" sz="4000" dirty="0" err="1"/>
              <a:t>abab</a:t>
            </a:r>
            <a:r>
              <a:rPr lang="en-US" sz="4000" dirty="0"/>
              <a:t> </a:t>
            </a:r>
            <a:r>
              <a:rPr lang="en-US" sz="4000" dirty="0" err="1"/>
              <a:t>cdcd</a:t>
            </a:r>
            <a:r>
              <a:rPr lang="en-US" sz="4000" dirty="0"/>
              <a:t> </a:t>
            </a:r>
            <a:r>
              <a:rPr lang="en-US" sz="4000" dirty="0" err="1"/>
              <a:t>efef</a:t>
            </a:r>
            <a:r>
              <a:rPr lang="en-US" sz="4000" dirty="0"/>
              <a:t> </a:t>
            </a:r>
            <a:r>
              <a:rPr lang="en-US" sz="4000" dirty="0" err="1"/>
              <a:t>gg</a:t>
            </a:r>
            <a:r>
              <a:rPr lang="en-US" sz="4000" dirty="0" smtClean="0"/>
              <a:t>.</a:t>
            </a:r>
          </a:p>
          <a:p>
            <a:r>
              <a:rPr lang="en-US" sz="4000" dirty="0" smtClean="0"/>
              <a:t>There is usually a </a:t>
            </a:r>
            <a:r>
              <a:rPr lang="en-US" sz="4000" dirty="0"/>
              <a:t>jump or shift in direction of the emotions or </a:t>
            </a:r>
            <a:r>
              <a:rPr lang="en-US" sz="4000" dirty="0" smtClean="0"/>
              <a:t>thought, </a:t>
            </a:r>
            <a:r>
              <a:rPr lang="en-US" sz="4000" dirty="0"/>
              <a:t>usually somewhat after the middle of the Sonnet.</a:t>
            </a:r>
          </a:p>
        </p:txBody>
      </p:sp>
      <p:sp>
        <p:nvSpPr>
          <p:cNvPr id="2" name="Title 1"/>
          <p:cNvSpPr>
            <a:spLocks noGrp="1"/>
          </p:cNvSpPr>
          <p:nvPr>
            <p:ph type="title"/>
          </p:nvPr>
        </p:nvSpPr>
        <p:spPr/>
        <p:txBody>
          <a:bodyPr/>
          <a:lstStyle/>
          <a:p>
            <a:r>
              <a:rPr lang="en-US" dirty="0" smtClean="0"/>
              <a:t>Shakespearean Sonnet</a:t>
            </a:r>
            <a:endParaRPr lang="en-US" dirty="0"/>
          </a:p>
        </p:txBody>
      </p:sp>
    </p:spTree>
    <p:extLst>
      <p:ext uri="{BB962C8B-B14F-4D97-AF65-F5344CB8AC3E}">
        <p14:creationId xmlns:p14="http://schemas.microsoft.com/office/powerpoint/2010/main" val="3895259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3"/>
          </p:nvPr>
        </p:nvSpPr>
        <p:spPr/>
        <p:txBody>
          <a:bodyPr rtlCol="0">
            <a:normAutofit/>
          </a:bodyPr>
          <a:lstStyle/>
          <a:p>
            <a:pPr fontAlgn="auto">
              <a:spcAft>
                <a:spcPts val="0"/>
              </a:spcAft>
              <a:buFont typeface="Arial" pitchFamily="34" charset="0"/>
              <a:buNone/>
              <a:defRPr/>
            </a:pPr>
            <a:r>
              <a:rPr lang="en-US" sz="3600" dirty="0" smtClean="0"/>
              <a:t>Shakespeare’s characters often deliver these types of dramatic speeches.  </a:t>
            </a:r>
            <a:endParaRPr lang="en-US" sz="3600" dirty="0"/>
          </a:p>
        </p:txBody>
      </p:sp>
      <p:sp>
        <p:nvSpPr>
          <p:cNvPr id="13313" name="Title 1"/>
          <p:cNvSpPr>
            <a:spLocks noGrp="1"/>
          </p:cNvSpPr>
          <p:nvPr>
            <p:ph type="title"/>
          </p:nvPr>
        </p:nvSpPr>
        <p:spPr/>
        <p:txBody>
          <a:bodyPr/>
          <a:lstStyle/>
          <a:p>
            <a:r>
              <a:rPr lang="en-US" b="1" dirty="0" smtClean="0"/>
              <a:t>Soliloquy, Aside, and Monologue</a:t>
            </a:r>
          </a:p>
        </p:txBody>
      </p:sp>
      <p:pic>
        <p:nvPicPr>
          <p:cNvPr id="13315" name="Picture 2" descr="C:\Users\Bobby\AppData\Local\Microsoft\Windows\Temporary Internet Files\Content.IE5\ZPHZWX2L\MC900230749[1].wmf">
            <a:hlinkClick r:id="rId2"/>
          </p:cNvPr>
          <p:cNvPicPr>
            <a:picLocks noChangeAspect="1" noChangeArrowheads="1"/>
          </p:cNvPicPr>
          <p:nvPr/>
        </p:nvPicPr>
        <p:blipFill>
          <a:blip r:embed="rId3"/>
          <a:srcRect/>
          <a:stretch>
            <a:fillRect/>
          </a:stretch>
        </p:blipFill>
        <p:spPr bwMode="auto">
          <a:xfrm>
            <a:off x="5715000" y="2984500"/>
            <a:ext cx="3217863" cy="3873500"/>
          </a:xfrm>
          <a:prstGeom prst="rect">
            <a:avLst/>
          </a:prstGeom>
          <a:noFill/>
          <a:ln w="9525">
            <a:noFill/>
            <a:miter lim="800000"/>
            <a:headEnd/>
            <a:tailEnd/>
          </a:ln>
        </p:spPr>
      </p:pic>
    </p:spTree>
    <p:extLst>
      <p:ext uri="{BB962C8B-B14F-4D97-AF65-F5344CB8AC3E}">
        <p14:creationId xmlns:p14="http://schemas.microsoft.com/office/powerpoint/2010/main" val="309671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b="1" smtClean="0"/>
              <a:t>What is a Soliloquy?</a:t>
            </a:r>
          </a:p>
        </p:txBody>
      </p:sp>
      <p:sp>
        <p:nvSpPr>
          <p:cNvPr id="3" name="Content Placeholder 2"/>
          <p:cNvSpPr>
            <a:spLocks noGrp="1"/>
          </p:cNvSpPr>
          <p:nvPr>
            <p:ph idx="4294967295"/>
          </p:nvPr>
        </p:nvSpPr>
        <p:spPr>
          <a:xfrm>
            <a:off x="0" y="2042318"/>
            <a:ext cx="4343400" cy="4525963"/>
          </a:xfrm>
          <a:prstGeom prst="rect">
            <a:avLst/>
          </a:prstGeom>
        </p:spPr>
        <p:txBody>
          <a:bodyPr/>
          <a:lstStyle/>
          <a:p>
            <a:r>
              <a:rPr lang="en-US" dirty="0" smtClean="0"/>
              <a:t>A soliloquy is a lengthy speech in which a character – usually alone on stage – expresses his or her thoughts to the audience.  </a:t>
            </a:r>
          </a:p>
        </p:txBody>
      </p:sp>
      <p:pic>
        <p:nvPicPr>
          <p:cNvPr id="14339" name="Picture 2" descr="C:\Users\Bobby\AppData\Local\Microsoft\Windows\Temporary Internet Files\Content.IE5\T0YDWPYR\MP900430635[1].jpg"/>
          <p:cNvPicPr>
            <a:picLocks noChangeAspect="1" noChangeArrowheads="1"/>
          </p:cNvPicPr>
          <p:nvPr/>
        </p:nvPicPr>
        <p:blipFill>
          <a:blip r:embed="rId2"/>
          <a:srcRect/>
          <a:stretch>
            <a:fillRect/>
          </a:stretch>
        </p:blipFill>
        <p:spPr bwMode="auto">
          <a:xfrm>
            <a:off x="4038600" y="1752600"/>
            <a:ext cx="5105400" cy="5105400"/>
          </a:xfrm>
          <a:prstGeom prst="rect">
            <a:avLst/>
          </a:prstGeom>
          <a:noFill/>
          <a:ln w="9525">
            <a:noFill/>
            <a:miter lim="800000"/>
            <a:headEnd/>
            <a:tailEnd/>
          </a:ln>
        </p:spPr>
      </p:pic>
      <p:sp>
        <p:nvSpPr>
          <p:cNvPr id="14340" name="Rectangle 4"/>
          <p:cNvSpPr>
            <a:spLocks noChangeArrowheads="1"/>
          </p:cNvSpPr>
          <p:nvPr/>
        </p:nvSpPr>
        <p:spPr bwMode="auto">
          <a:xfrm>
            <a:off x="533400" y="5562600"/>
            <a:ext cx="3048000"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14341" name="Rectangle 6"/>
          <p:cNvSpPr>
            <a:spLocks noChangeArrowheads="1"/>
          </p:cNvSpPr>
          <p:nvPr/>
        </p:nvSpPr>
        <p:spPr bwMode="auto">
          <a:xfrm>
            <a:off x="533400" y="6019800"/>
            <a:ext cx="3276600" cy="369888"/>
          </a:xfrm>
          <a:prstGeom prst="rect">
            <a:avLst/>
          </a:prstGeom>
          <a:noFill/>
          <a:ln w="9525">
            <a:noFill/>
            <a:miter lim="800000"/>
            <a:headEnd/>
            <a:tailEnd/>
          </a:ln>
        </p:spPr>
        <p:txBody>
          <a:bodyPr>
            <a:spAutoFit/>
          </a:bodyPr>
          <a:lstStyle/>
          <a:p>
            <a:r>
              <a:rPr lang="en-US" dirty="0">
                <a:latin typeface="Calibri" pitchFamily="34" charset="0"/>
                <a:hlinkClick r:id="rId3"/>
              </a:rPr>
              <a:t>https://youtu.be/91lJhEzMaH4</a:t>
            </a:r>
            <a:endParaRPr lang="en-US" dirty="0">
              <a:latin typeface="Calibri" pitchFamily="34" charset="0"/>
            </a:endParaRPr>
          </a:p>
        </p:txBody>
      </p:sp>
    </p:spTree>
    <p:extLst>
      <p:ext uri="{BB962C8B-B14F-4D97-AF65-F5344CB8AC3E}">
        <p14:creationId xmlns:p14="http://schemas.microsoft.com/office/powerpoint/2010/main" val="8611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609600"/>
            <a:ext cx="8001000" cy="533400"/>
          </a:xfrm>
        </p:spPr>
        <p:txBody>
          <a:bodyPr/>
          <a:lstStyle/>
          <a:p>
            <a:r>
              <a:rPr lang="en-US" b="1" smtClean="0"/>
              <a:t>What is an Aside?</a:t>
            </a:r>
          </a:p>
        </p:txBody>
      </p:sp>
      <p:sp>
        <p:nvSpPr>
          <p:cNvPr id="3" name="Content Placeholder 2"/>
          <p:cNvSpPr>
            <a:spLocks noGrp="1"/>
          </p:cNvSpPr>
          <p:nvPr>
            <p:ph idx="4294967295"/>
          </p:nvPr>
        </p:nvSpPr>
        <p:spPr>
          <a:xfrm>
            <a:off x="533400" y="1442171"/>
            <a:ext cx="8229600" cy="1828800"/>
          </a:xfrm>
          <a:prstGeom prst="rect">
            <a:avLst/>
          </a:prstGeom>
        </p:spPr>
        <p:txBody>
          <a:bodyPr/>
          <a:lstStyle/>
          <a:p>
            <a:r>
              <a:rPr lang="en-US" dirty="0" smtClean="0"/>
              <a:t>An aside is a brief remark by a character revealing his thoughts or feelings to the audience, unheard by the other characters.</a:t>
            </a:r>
          </a:p>
        </p:txBody>
      </p:sp>
      <p:pic>
        <p:nvPicPr>
          <p:cNvPr id="15363" name="Picture 3" descr="C:\Users\Bobby\AppData\Local\Microsoft\Windows\Temporary Internet Files\Content.IE5\VAMJZT8I\MC900089056[1].wmf"/>
          <p:cNvPicPr>
            <a:picLocks noChangeAspect="1" noChangeArrowheads="1"/>
          </p:cNvPicPr>
          <p:nvPr/>
        </p:nvPicPr>
        <p:blipFill>
          <a:blip r:embed="rId2"/>
          <a:srcRect/>
          <a:stretch>
            <a:fillRect/>
          </a:stretch>
        </p:blipFill>
        <p:spPr bwMode="auto">
          <a:xfrm>
            <a:off x="5715000" y="2970213"/>
            <a:ext cx="3429000" cy="3887787"/>
          </a:xfrm>
          <a:prstGeom prst="rect">
            <a:avLst/>
          </a:prstGeom>
          <a:noFill/>
          <a:ln w="9525">
            <a:noFill/>
            <a:miter lim="800000"/>
            <a:headEnd/>
            <a:tailEnd/>
          </a:ln>
        </p:spPr>
      </p:pic>
      <p:pic>
        <p:nvPicPr>
          <p:cNvPr id="15364" name="Picture 4" descr="C:\Users\Bobby\AppData\Local\Microsoft\Windows\Temporary Internet Files\Content.IE5\VAMJZT8I\MM910001138[1].gif"/>
          <p:cNvPicPr>
            <a:picLocks noChangeAspect="1" noChangeArrowheads="1" noCrop="1"/>
          </p:cNvPicPr>
          <p:nvPr/>
        </p:nvPicPr>
        <p:blipFill>
          <a:blip r:embed="rId3"/>
          <a:srcRect/>
          <a:stretch>
            <a:fillRect/>
          </a:stretch>
        </p:blipFill>
        <p:spPr bwMode="auto">
          <a:xfrm>
            <a:off x="533400" y="2618509"/>
            <a:ext cx="3124200" cy="3905250"/>
          </a:xfrm>
          <a:prstGeom prst="rect">
            <a:avLst/>
          </a:prstGeom>
          <a:noFill/>
          <a:ln w="9525">
            <a:noFill/>
            <a:miter lim="800000"/>
            <a:headEnd/>
            <a:tailEnd/>
          </a:ln>
        </p:spPr>
      </p:pic>
      <p:sp>
        <p:nvSpPr>
          <p:cNvPr id="7" name="TextBox 6"/>
          <p:cNvSpPr txBox="1"/>
          <p:nvPr/>
        </p:nvSpPr>
        <p:spPr>
          <a:xfrm>
            <a:off x="1066800" y="2094634"/>
            <a:ext cx="1752600" cy="523875"/>
          </a:xfrm>
          <a:prstGeom prst="rect">
            <a:avLst/>
          </a:prstGeom>
          <a:noFill/>
        </p:spPr>
        <p:txBody>
          <a:bodyPr>
            <a:spAutoFit/>
          </a:bodyPr>
          <a:lstStyle/>
          <a:p>
            <a:pPr fontAlgn="auto">
              <a:spcBef>
                <a:spcPts val="0"/>
              </a:spcBef>
              <a:spcAft>
                <a:spcPts val="0"/>
              </a:spcAft>
              <a:defRPr/>
            </a:pPr>
            <a:r>
              <a:rPr lang="en-US" sz="2800" b="1" dirty="0">
                <a:solidFill>
                  <a:schemeClr val="tx2">
                    <a:lumMod val="75000"/>
                  </a:schemeClr>
                </a:solidFill>
                <a:latin typeface="+mn-lt"/>
              </a:rPr>
              <a:t>Mr. </a:t>
            </a:r>
            <a:r>
              <a:rPr lang="en-US" sz="2800" b="1" dirty="0" err="1">
                <a:solidFill>
                  <a:schemeClr val="tx2">
                    <a:lumMod val="75000"/>
                  </a:schemeClr>
                </a:solidFill>
                <a:latin typeface="+mn-lt"/>
              </a:rPr>
              <a:t>Pynn</a:t>
            </a:r>
            <a:endParaRPr lang="en-US" sz="2800" b="1" dirty="0">
              <a:solidFill>
                <a:schemeClr val="tx2">
                  <a:lumMod val="75000"/>
                </a:schemeClr>
              </a:solidFill>
              <a:latin typeface="+mn-lt"/>
            </a:endParaRPr>
          </a:p>
        </p:txBody>
      </p:sp>
    </p:spTree>
    <p:extLst>
      <p:ext uri="{BB962C8B-B14F-4D97-AF65-F5344CB8AC3E}">
        <p14:creationId xmlns:p14="http://schemas.microsoft.com/office/powerpoint/2010/main" val="242542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533400"/>
            <a:ext cx="8077200" cy="609600"/>
          </a:xfrm>
        </p:spPr>
        <p:txBody>
          <a:bodyPr/>
          <a:lstStyle/>
          <a:p>
            <a:r>
              <a:rPr lang="en-US" b="1" dirty="0" smtClean="0"/>
              <a:t>What is a Monologue?</a:t>
            </a:r>
          </a:p>
        </p:txBody>
      </p:sp>
      <p:sp>
        <p:nvSpPr>
          <p:cNvPr id="3" name="Content Placeholder 2"/>
          <p:cNvSpPr>
            <a:spLocks noGrp="1"/>
          </p:cNvSpPr>
          <p:nvPr>
            <p:ph idx="4294967295"/>
          </p:nvPr>
        </p:nvSpPr>
        <p:spPr>
          <a:xfrm>
            <a:off x="533400" y="1600200"/>
            <a:ext cx="8229600" cy="4525963"/>
          </a:xfrm>
          <a:prstGeom prst="rect">
            <a:avLst/>
          </a:prstGeom>
        </p:spPr>
        <p:txBody>
          <a:bodyPr/>
          <a:lstStyle/>
          <a:p>
            <a:r>
              <a:rPr lang="en-US" dirty="0" smtClean="0"/>
              <a:t>A monologue, like a soliloquy, is a lengthy speech.  However a monologue is addressed to other characters </a:t>
            </a:r>
            <a:r>
              <a:rPr lang="en-US" u="sng" dirty="0" smtClean="0"/>
              <a:t>on stage</a:t>
            </a:r>
            <a:r>
              <a:rPr lang="en-US" dirty="0" smtClean="0"/>
              <a:t>, not to the audience.  </a:t>
            </a:r>
          </a:p>
        </p:txBody>
      </p:sp>
      <p:pic>
        <p:nvPicPr>
          <p:cNvPr id="16387" name="Picture 3" descr="C:\Users\Bobby\AppData\Local\Microsoft\Windows\Temporary Internet Files\Content.IE5\44MMPRBO\MP900385576[1].jpg"/>
          <p:cNvPicPr>
            <a:picLocks noChangeAspect="1" noChangeArrowheads="1"/>
          </p:cNvPicPr>
          <p:nvPr/>
        </p:nvPicPr>
        <p:blipFill>
          <a:blip r:embed="rId2"/>
          <a:srcRect/>
          <a:stretch>
            <a:fillRect/>
          </a:stretch>
        </p:blipFill>
        <p:spPr bwMode="auto">
          <a:xfrm>
            <a:off x="2560638" y="2590800"/>
            <a:ext cx="5973762" cy="4267200"/>
          </a:xfrm>
          <a:prstGeom prst="rect">
            <a:avLst/>
          </a:prstGeom>
          <a:noFill/>
          <a:ln w="9525">
            <a:noFill/>
            <a:miter lim="800000"/>
            <a:headEnd/>
            <a:tailEnd/>
          </a:ln>
        </p:spPr>
      </p:pic>
    </p:spTree>
    <p:extLst>
      <p:ext uri="{BB962C8B-B14F-4D97-AF65-F5344CB8AC3E}">
        <p14:creationId xmlns:p14="http://schemas.microsoft.com/office/powerpoint/2010/main" val="263134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Macbeth’s  Asides </a:t>
            </a:r>
            <a:br>
              <a:rPr lang="en-US" dirty="0" smtClean="0"/>
            </a:br>
            <a:r>
              <a:rPr lang="en-US" dirty="0" smtClean="0"/>
              <a:t>Act 1, scene 3</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290763"/>
            <a:ext cx="8517182" cy="3348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6323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98</TotalTime>
  <Words>262</Words>
  <Application>Microsoft Office PowerPoint</Application>
  <PresentationFormat>On-screen Show (4:3)</PresentationFormat>
  <Paragraphs>23</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BlackTie</vt:lpstr>
      <vt:lpstr>Final Exam Review English 12</vt:lpstr>
      <vt:lpstr>Idiom: </vt:lpstr>
      <vt:lpstr>Parallel Structure: </vt:lpstr>
      <vt:lpstr>Shakespearean Sonnet</vt:lpstr>
      <vt:lpstr>Soliloquy, Aside, and Monologue</vt:lpstr>
      <vt:lpstr>What is a Soliloquy?</vt:lpstr>
      <vt:lpstr>What is an Aside?</vt:lpstr>
      <vt:lpstr>What is a Monologue?</vt:lpstr>
      <vt:lpstr>Macbeth’s  Asides  Act 1, scene 3</vt:lpstr>
      <vt:lpstr>Macbeth’s soliloquy Act 1, scene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Idiom:</dc:title>
  <dc:creator>Aubrey, Kimberly</dc:creator>
  <cp:lastModifiedBy>BAUERLE, MELISSA</cp:lastModifiedBy>
  <cp:revision>8</cp:revision>
  <dcterms:created xsi:type="dcterms:W3CDTF">2015-05-26T11:25:24Z</dcterms:created>
  <dcterms:modified xsi:type="dcterms:W3CDTF">2015-12-11T13:01:38Z</dcterms:modified>
</cp:coreProperties>
</file>