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56" r:id="rId2"/>
    <p:sldId id="257" r:id="rId3"/>
    <p:sldId id="258" r:id="rId4"/>
    <p:sldId id="260" r:id="rId5"/>
    <p:sldId id="259" r:id="rId6"/>
    <p:sldId id="261" r:id="rId7"/>
    <p:sldId id="265" r:id="rId8"/>
    <p:sldId id="266" r:id="rId9"/>
    <p:sldId id="267" r:id="rId10"/>
    <p:sldId id="268" r:id="rId11"/>
    <p:sldId id="262" r:id="rId12"/>
    <p:sldId id="263"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11266" name="Group 2"/>
          <p:cNvGrpSpPr>
            <a:grpSpLocks/>
          </p:cNvGrpSpPr>
          <p:nvPr/>
        </p:nvGrpSpPr>
        <p:grpSpPr bwMode="auto">
          <a:xfrm>
            <a:off x="319088" y="1752600"/>
            <a:ext cx="8824912" cy="5129213"/>
            <a:chOff x="201" y="1104"/>
            <a:chExt cx="5559" cy="3231"/>
          </a:xfrm>
        </p:grpSpPr>
        <p:sp>
          <p:nvSpPr>
            <p:cNvPr id="11267"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en-US"/>
            </a:p>
          </p:txBody>
        </p:sp>
        <p:sp>
          <p:nvSpPr>
            <p:cNvPr id="11268"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11269"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1270"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1271"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11272"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11273"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11274"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275" name="Rectangle 11"/>
          <p:cNvSpPr>
            <a:spLocks noGrp="1" noChangeArrowheads="1"/>
          </p:cNvSpPr>
          <p:nvPr>
            <p:ph type="dt" sz="quarter" idx="2"/>
          </p:nvPr>
        </p:nvSpPr>
        <p:spPr>
          <a:xfrm>
            <a:off x="990600" y="6245225"/>
            <a:ext cx="1901825" cy="476250"/>
          </a:xfrm>
        </p:spPr>
        <p:txBody>
          <a:bodyPr/>
          <a:lstStyle>
            <a:lvl1pPr>
              <a:defRPr/>
            </a:lvl1pPr>
          </a:lstStyle>
          <a:p>
            <a:endParaRPr lang="en-US"/>
          </a:p>
        </p:txBody>
      </p:sp>
      <p:sp>
        <p:nvSpPr>
          <p:cNvPr id="11276" name="Rectangle 12"/>
          <p:cNvSpPr>
            <a:spLocks noGrp="1" noChangeArrowheads="1"/>
          </p:cNvSpPr>
          <p:nvPr>
            <p:ph type="ftr" sz="quarter" idx="3"/>
          </p:nvPr>
        </p:nvSpPr>
        <p:spPr>
          <a:xfrm>
            <a:off x="3468688" y="6245225"/>
            <a:ext cx="2895600" cy="476250"/>
          </a:xfrm>
        </p:spPr>
        <p:txBody>
          <a:bodyPr/>
          <a:lstStyle>
            <a:lvl1pPr>
              <a:defRPr/>
            </a:lvl1pPr>
          </a:lstStyle>
          <a:p>
            <a:endParaRPr lang="en-US"/>
          </a:p>
        </p:txBody>
      </p:sp>
      <p:sp>
        <p:nvSpPr>
          <p:cNvPr id="11277" name="Rectangle 13"/>
          <p:cNvSpPr>
            <a:spLocks noGrp="1" noChangeArrowheads="1"/>
          </p:cNvSpPr>
          <p:nvPr>
            <p:ph type="sldNum" sz="quarter" idx="4"/>
          </p:nvPr>
        </p:nvSpPr>
        <p:spPr/>
        <p:txBody>
          <a:bodyPr/>
          <a:lstStyle>
            <a:lvl1pPr>
              <a:defRPr/>
            </a:lvl1pPr>
          </a:lstStyle>
          <a:p>
            <a:fld id="{3D4E6173-FCFE-47C9-9815-CAFF5DE21E03}" type="slidenum">
              <a:rPr lang="en-US"/>
              <a:pPr/>
              <a:t>‹#›</a:t>
            </a:fld>
            <a:endParaRPr lang="en-US"/>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fade">
                                      <p:cBhvr>
                                        <p:cTn id="7" dur="2000"/>
                                        <p:tgtEl>
                                          <p:spTgt spid="112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74">
                                            <p:txEl>
                                              <p:pRg st="0" end="0"/>
                                            </p:txEl>
                                          </p:spTgt>
                                        </p:tgtEl>
                                        <p:attrNameLst>
                                          <p:attrName>style.visibility</p:attrName>
                                        </p:attrNameLst>
                                      </p:cBhvr>
                                      <p:to>
                                        <p:strVal val="visible"/>
                                      </p:to>
                                    </p:set>
                                    <p:animEffect transition="in" filter="fade">
                                      <p:cBhvr>
                                        <p:cTn id="12" dur="2000"/>
                                        <p:tgtEl>
                                          <p:spTgt spid="112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P spid="11274" grpId="0" build="p">
        <p:tmplLst>
          <p:tmpl lvl="1">
            <p:tnLst>
              <p:par>
                <p:cTn presetID="10" presetClass="entr" presetSubtype="0" fill="hold" nodeType="clickEffect">
                  <p:stCondLst>
                    <p:cond delay="0"/>
                  </p:stCondLst>
                  <p:childTnLst>
                    <p:set>
                      <p:cBhvr>
                        <p:cTn dur="1" fill="hold">
                          <p:stCondLst>
                            <p:cond delay="0"/>
                          </p:stCondLst>
                        </p:cTn>
                        <p:tgtEl>
                          <p:spTgt spid="11274"/>
                        </p:tgtEl>
                        <p:attrNameLst>
                          <p:attrName>style.visibility</p:attrName>
                        </p:attrNameLst>
                      </p:cBhvr>
                      <p:to>
                        <p:strVal val="visible"/>
                      </p:to>
                    </p:set>
                    <p:animEffect transition="in" filter="fade">
                      <p:cBhvr>
                        <p:cTn dur="2000"/>
                        <p:tgtEl>
                          <p:spTgt spid="1127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60DDCC-DF96-43D2-B494-E40A754B7697}" type="slidenum">
              <a:rPr lang="en-US"/>
              <a:pPr/>
              <a:t>‹#›</a:t>
            </a:fld>
            <a:endParaRPr lang="en-US"/>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1A024C-BF49-42AB-913F-C0C40DC761D1}" type="slidenum">
              <a:rPr lang="en-US"/>
              <a:pPr/>
              <a:t>‹#›</a:t>
            </a:fld>
            <a:endParaRPr lang="en-US"/>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16AA62-FB3D-4F57-8A3D-4156DC147B88}" type="slidenum">
              <a:rPr lang="en-US"/>
              <a:pPr/>
              <a:t>‹#›</a:t>
            </a:fld>
            <a:endParaRPr lang="en-US"/>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CCC090-7E17-4F0C-8F66-5E6C61326493}" type="slidenum">
              <a:rPr lang="en-US"/>
              <a:pPr/>
              <a:t>‹#›</a:t>
            </a:fld>
            <a:endParaRPr lang="en-US"/>
          </a:p>
        </p:txBody>
      </p:sp>
    </p:spTree>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E7DAEE-069A-4AAD-A63B-C8C5BBC08B74}" type="slidenum">
              <a:rPr lang="en-US"/>
              <a:pPr/>
              <a:t>‹#›</a:t>
            </a:fld>
            <a:endParaRPr lang="en-US"/>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3CECC53-3C80-4981-80D6-35A83D8DA1D1}" type="slidenum">
              <a:rPr lang="en-US"/>
              <a:pPr/>
              <a:t>‹#›</a:t>
            </a:fld>
            <a:endParaRPr lang="en-US"/>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AE60DBF-C0E2-4D81-AF46-117C92DB0FD1}" type="slidenum">
              <a:rPr lang="en-US"/>
              <a:pPr/>
              <a:t>‹#›</a:t>
            </a:fld>
            <a:endParaRPr lang="en-US"/>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6D25C11-0560-46BB-A566-DCC988F1C0A4}" type="slidenum">
              <a:rPr lang="en-US"/>
              <a:pPr/>
              <a:t>‹#›</a:t>
            </a:fld>
            <a:endParaRPr lang="en-US"/>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D232FA-2546-45E6-B27E-84DC8230D242}" type="slidenum">
              <a:rPr lang="en-US"/>
              <a:pPr/>
              <a:t>‹#›</a:t>
            </a:fld>
            <a:endParaRPr lang="en-US"/>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8A2D4A-988F-4E8C-B4D9-EBA00A7A43D7}" type="slidenum">
              <a:rPr lang="en-US"/>
              <a:pPr/>
              <a:t>‹#›</a:t>
            </a:fld>
            <a:endParaRPr lang="en-US"/>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319088" y="1828800"/>
            <a:ext cx="8824912" cy="5029200"/>
            <a:chOff x="201" y="1152"/>
            <a:chExt cx="5559" cy="3168"/>
          </a:xfrm>
        </p:grpSpPr>
        <p:sp>
          <p:nvSpPr>
            <p:cNvPr id="10243"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10244"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en-US"/>
            </a:p>
          </p:txBody>
        </p:sp>
        <p:sp>
          <p:nvSpPr>
            <p:cNvPr id="10245"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en-US"/>
            </a:p>
          </p:txBody>
        </p:sp>
        <p:sp>
          <p:nvSpPr>
            <p:cNvPr id="10246"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0247"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10248"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10249"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0250"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10251"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10252"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10253"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E7C80737-5E4B-4338-944A-D895DF6F8F53}" type="slidenum">
              <a:rPr lang="en-US"/>
              <a:pPr/>
              <a:t>‹#›</a:t>
            </a:fld>
            <a:endParaRPr lang="en-US"/>
          </a:p>
        </p:txBody>
      </p:sp>
      <p:sp>
        <p:nvSpPr>
          <p:cNvPr id="10254"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55"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54"/>
                                        </p:tgtEl>
                                        <p:attrNameLst>
                                          <p:attrName>style.visibility</p:attrName>
                                        </p:attrNameLst>
                                      </p:cBhvr>
                                      <p:to>
                                        <p:strVal val="visible"/>
                                      </p:to>
                                    </p:set>
                                    <p:animEffect transition="in" filter="fade">
                                      <p:cBhvr>
                                        <p:cTn id="7" dur="2000"/>
                                        <p:tgtEl>
                                          <p:spTgt spid="10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55">
                                            <p:txEl>
                                              <p:pRg st="0" end="0"/>
                                            </p:txEl>
                                          </p:spTgt>
                                        </p:tgtEl>
                                        <p:attrNameLst>
                                          <p:attrName>style.visibility</p:attrName>
                                        </p:attrNameLst>
                                      </p:cBhvr>
                                      <p:to>
                                        <p:strVal val="visible"/>
                                      </p:to>
                                    </p:set>
                                    <p:animEffect transition="in" filter="fade">
                                      <p:cBhvr>
                                        <p:cTn id="12" dur="2000"/>
                                        <p:tgtEl>
                                          <p:spTgt spid="1025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55">
                                            <p:txEl>
                                              <p:pRg st="1" end="1"/>
                                            </p:txEl>
                                          </p:spTgt>
                                        </p:tgtEl>
                                        <p:attrNameLst>
                                          <p:attrName>style.visibility</p:attrName>
                                        </p:attrNameLst>
                                      </p:cBhvr>
                                      <p:to>
                                        <p:strVal val="visible"/>
                                      </p:to>
                                    </p:set>
                                    <p:animEffect transition="in" filter="fade">
                                      <p:cBhvr>
                                        <p:cTn id="15" dur="2000"/>
                                        <p:tgtEl>
                                          <p:spTgt spid="1025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55">
                                            <p:txEl>
                                              <p:pRg st="2" end="2"/>
                                            </p:txEl>
                                          </p:spTgt>
                                        </p:tgtEl>
                                        <p:attrNameLst>
                                          <p:attrName>style.visibility</p:attrName>
                                        </p:attrNameLst>
                                      </p:cBhvr>
                                      <p:to>
                                        <p:strVal val="visible"/>
                                      </p:to>
                                    </p:set>
                                    <p:animEffect transition="in" filter="fade">
                                      <p:cBhvr>
                                        <p:cTn id="18" dur="2000"/>
                                        <p:tgtEl>
                                          <p:spTgt spid="1025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55">
                                            <p:txEl>
                                              <p:pRg st="3" end="3"/>
                                            </p:txEl>
                                          </p:spTgt>
                                        </p:tgtEl>
                                        <p:attrNameLst>
                                          <p:attrName>style.visibility</p:attrName>
                                        </p:attrNameLst>
                                      </p:cBhvr>
                                      <p:to>
                                        <p:strVal val="visible"/>
                                      </p:to>
                                    </p:set>
                                    <p:animEffect transition="in" filter="fade">
                                      <p:cBhvr>
                                        <p:cTn id="21" dur="2000"/>
                                        <p:tgtEl>
                                          <p:spTgt spid="1025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55">
                                            <p:txEl>
                                              <p:pRg st="4" end="4"/>
                                            </p:txEl>
                                          </p:spTgt>
                                        </p:tgtEl>
                                        <p:attrNameLst>
                                          <p:attrName>style.visibility</p:attrName>
                                        </p:attrNameLst>
                                      </p:cBhvr>
                                      <p:to>
                                        <p:strVal val="visible"/>
                                      </p:to>
                                    </p:set>
                                    <p:animEffect transition="in" filter="fade">
                                      <p:cBhvr>
                                        <p:cTn id="24" dur="2000"/>
                                        <p:tgtEl>
                                          <p:spTgt spid="102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0255" grpId="0" build="p">
        <p:tmplLst>
          <p:tmpl lvl="1">
            <p:tnLst>
              <p:par>
                <p:cTn presetID="10" presetClass="entr" presetSubtype="0" fill="hold" nodeType="clickEffect">
                  <p:stCondLst>
                    <p:cond delay="0"/>
                  </p:stCondLst>
                  <p:childTnLst>
                    <p:set>
                      <p:cBhvr>
                        <p:cTn dur="1" fill="hold">
                          <p:stCondLst>
                            <p:cond delay="0"/>
                          </p:stCondLst>
                        </p:cTn>
                        <p:tgtEl>
                          <p:spTgt spid="10255"/>
                        </p:tgtEl>
                        <p:attrNameLst>
                          <p:attrName>style.visibility</p:attrName>
                        </p:attrNameLst>
                      </p:cBhvr>
                      <p:to>
                        <p:strVal val="visible"/>
                      </p:to>
                    </p:set>
                    <p:animEffect transition="in" filter="fade">
                      <p:cBhvr>
                        <p:cTn dur="2000"/>
                        <p:tgtEl>
                          <p:spTgt spid="1025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55"/>
                        </p:tgtEl>
                        <p:attrNameLst>
                          <p:attrName>style.visibility</p:attrName>
                        </p:attrNameLst>
                      </p:cBhvr>
                      <p:to>
                        <p:strVal val="visible"/>
                      </p:to>
                    </p:set>
                    <p:animEffect transition="in" filter="fade">
                      <p:cBhvr>
                        <p:cTn dur="2000"/>
                        <p:tgtEl>
                          <p:spTgt spid="1025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55"/>
                        </p:tgtEl>
                        <p:attrNameLst>
                          <p:attrName>style.visibility</p:attrName>
                        </p:attrNameLst>
                      </p:cBhvr>
                      <p:to>
                        <p:strVal val="visible"/>
                      </p:to>
                    </p:set>
                    <p:animEffect transition="in" filter="fade">
                      <p:cBhvr>
                        <p:cTn dur="2000"/>
                        <p:tgtEl>
                          <p:spTgt spid="1025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55"/>
                        </p:tgtEl>
                        <p:attrNameLst>
                          <p:attrName>style.visibility</p:attrName>
                        </p:attrNameLst>
                      </p:cBhvr>
                      <p:to>
                        <p:strVal val="visible"/>
                      </p:to>
                    </p:set>
                    <p:animEffect transition="in" filter="fade">
                      <p:cBhvr>
                        <p:cTn dur="2000"/>
                        <p:tgtEl>
                          <p:spTgt spid="1025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55"/>
                        </p:tgtEl>
                        <p:attrNameLst>
                          <p:attrName>style.visibility</p:attrName>
                        </p:attrNameLst>
                      </p:cBhvr>
                      <p:to>
                        <p:strVal val="visible"/>
                      </p:to>
                    </p:set>
                    <p:animEffect transition="in" filter="fade">
                      <p:cBhvr>
                        <p:cTn dur="2000"/>
                        <p:tgtEl>
                          <p:spTgt spid="10255"/>
                        </p:tgtEl>
                      </p:cBhvr>
                    </p:animEffect>
                  </p:childTnLst>
                </p:cTn>
              </p:par>
            </p:tnLst>
          </p:tmpl>
        </p:tmplLst>
      </p:bldP>
    </p:bldLst>
  </p:timing>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BRHFS\Global\Clipart,%20Animations,%20Sound%20Clips,%20Backgrounds\Sound%20Clips\Voodoo%20Chile-%20Kenny%20Wayne%20Shepard.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457200"/>
            <a:ext cx="7772400" cy="1736725"/>
          </a:xfrm>
        </p:spPr>
        <p:txBody>
          <a:bodyPr/>
          <a:lstStyle/>
          <a:p>
            <a:r>
              <a:rPr lang="en-US"/>
              <a:t>Sir Gawain and the Green Knight</a:t>
            </a:r>
          </a:p>
        </p:txBody>
      </p:sp>
      <p:sp>
        <p:nvSpPr>
          <p:cNvPr id="2051" name="Rectangle 3"/>
          <p:cNvSpPr>
            <a:spLocks noGrp="1" noChangeArrowheads="1"/>
          </p:cNvSpPr>
          <p:nvPr>
            <p:ph type="subTitle" idx="1"/>
          </p:nvPr>
        </p:nvSpPr>
        <p:spPr/>
        <p:txBody>
          <a:bodyPr/>
          <a:lstStyle/>
          <a:p>
            <a:r>
              <a:rPr lang="en-US" sz="5400"/>
              <a:t>12</a:t>
            </a:r>
            <a:r>
              <a:rPr lang="en-US" sz="5400" baseline="30000"/>
              <a:t>th</a:t>
            </a:r>
            <a:r>
              <a:rPr lang="en-US" sz="5400"/>
              <a:t> grade</a:t>
            </a:r>
          </a:p>
        </p:txBody>
      </p:sp>
      <p:pic>
        <p:nvPicPr>
          <p:cNvPr id="2052" name="Picture 4" descr="green knight and gawain"/>
          <p:cNvPicPr>
            <a:picLocks noChangeAspect="1" noChangeArrowheads="1"/>
          </p:cNvPicPr>
          <p:nvPr/>
        </p:nvPicPr>
        <p:blipFill>
          <a:blip r:embed="rId3" cstate="print"/>
          <a:srcRect/>
          <a:stretch>
            <a:fillRect/>
          </a:stretch>
        </p:blipFill>
        <p:spPr bwMode="auto">
          <a:xfrm>
            <a:off x="4953000" y="2133600"/>
            <a:ext cx="3657600" cy="4505325"/>
          </a:xfrm>
          <a:prstGeom prst="rect">
            <a:avLst/>
          </a:prstGeom>
          <a:noFill/>
        </p:spPr>
      </p:pic>
      <p:pic>
        <p:nvPicPr>
          <p:cNvPr id="2058" name="Voodoo Chile- Kenny Wayne Shepard.mp3">
            <a:hlinkClick r:id="" action="ppaction://media"/>
          </p:cNvPr>
          <p:cNvPicPr>
            <a:picLocks noRot="1" noChangeAspect="1" noChangeArrowheads="1"/>
          </p:cNvPicPr>
          <p:nvPr>
            <a:audioFile r:link="rId1"/>
          </p:nvPr>
        </p:nvPicPr>
        <p:blipFill>
          <a:blip r:embed="rId4" cstate="print"/>
          <a:srcRect/>
          <a:stretch>
            <a:fillRect/>
          </a:stretch>
        </p:blipFill>
        <p:spPr bwMode="auto">
          <a:xfrm>
            <a:off x="4953000" y="6858000"/>
            <a:ext cx="304800" cy="304800"/>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5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41">
                <p:cTn id="7" fill="hold" display="0">
                  <p:stCondLst>
                    <p:cond delay="indefinite"/>
                  </p:stCondLst>
                  <p:endCondLst>
                    <p:cond evt="onPrev" delay="0">
                      <p:tgtEl>
                        <p:sldTgt/>
                      </p:tgtEl>
                    </p:cond>
                    <p:cond evt="onStopAudio" delay="0">
                      <p:tgtEl>
                        <p:sldTgt/>
                      </p:tgtEl>
                    </p:cond>
                  </p:endCondLst>
                </p:cTn>
                <p:tgtEl>
                  <p:spTgt spid="205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3code-of-chivalry"/>
          <p:cNvPicPr>
            <a:picLocks noChangeAspect="1" noChangeArrowheads="1"/>
          </p:cNvPicPr>
          <p:nvPr/>
        </p:nvPicPr>
        <p:blipFill>
          <a:blip r:embed="rId2" cstate="print"/>
          <a:srcRect/>
          <a:stretch>
            <a:fillRect/>
          </a:stretch>
        </p:blipFill>
        <p:spPr bwMode="auto">
          <a:xfrm>
            <a:off x="2047875" y="71438"/>
            <a:ext cx="5048250" cy="6715125"/>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r>
              <a:rPr lang="en-US"/>
              <a:t>Setting up the story…</a:t>
            </a:r>
          </a:p>
        </p:txBody>
      </p:sp>
      <p:sp>
        <p:nvSpPr>
          <p:cNvPr id="17411" name="Rectangle 3"/>
          <p:cNvSpPr>
            <a:spLocks noGrp="1" noRot="1" noChangeArrowheads="1"/>
          </p:cNvSpPr>
          <p:nvPr>
            <p:ph type="body" idx="1"/>
          </p:nvPr>
        </p:nvSpPr>
        <p:spPr/>
        <p:txBody>
          <a:bodyPr/>
          <a:lstStyle/>
          <a:p>
            <a:pPr>
              <a:lnSpc>
                <a:spcPct val="90000"/>
              </a:lnSpc>
            </a:pPr>
            <a:r>
              <a:rPr lang="en-US" sz="2800"/>
              <a:t>During a New Year's Eve feast at King Arthur's court, a strange figure, referred to only as the Green Knight, pays the court an unexpected visit. He challenges the group's leader or any other brave representative to a game. The Green Knight says that he will allow whomever accepts the challenge to strike him with his own axe, on the condition that the challenger find him in exactly one year to receive a blow in return. </a:t>
            </a:r>
          </a:p>
        </p:txBody>
      </p:sp>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US"/>
              <a:t>Setting up the story…</a:t>
            </a:r>
          </a:p>
        </p:txBody>
      </p:sp>
      <p:sp>
        <p:nvSpPr>
          <p:cNvPr id="18435" name="Rectangle 3"/>
          <p:cNvSpPr>
            <a:spLocks noGrp="1" noRot="1" noChangeArrowheads="1"/>
          </p:cNvSpPr>
          <p:nvPr>
            <p:ph type="body" idx="1"/>
          </p:nvPr>
        </p:nvSpPr>
        <p:spPr>
          <a:xfrm>
            <a:off x="838200" y="1905000"/>
            <a:ext cx="8007350" cy="4724400"/>
          </a:xfrm>
        </p:spPr>
        <p:txBody>
          <a:bodyPr/>
          <a:lstStyle/>
          <a:p>
            <a:pPr>
              <a:lnSpc>
                <a:spcPct val="90000"/>
              </a:lnSpc>
            </a:pPr>
            <a:r>
              <a:rPr lang="en-US" sz="2400"/>
              <a:t>Stunned, Arthur hesitates to respond, but when the Green Knight mocks Arthur's silence, the king steps forward to take the challenge. As soon as Arthur grips the Green Knight's axe, Sir Gawain leaps up and asks to take the challenge himself. He takes hold of the axe and, in one deadly blow, cuts off the knight's head. To the amazement of the court, the now-headless Green Knight picks up his severed head. Before riding away, the head reiterates the terms of the pact, reminding the young Gawain to seek him in a year and a day at the Green Chapel. After the Green Knight leaves, the company goes back to its festival, but Gawain is uneasy……..and away we go from there!</a:t>
            </a:r>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en-US"/>
              <a:t>So what kind of story is this?</a:t>
            </a:r>
          </a:p>
        </p:txBody>
      </p:sp>
      <p:sp>
        <p:nvSpPr>
          <p:cNvPr id="12291" name="Rectangle 3"/>
          <p:cNvSpPr>
            <a:spLocks noGrp="1" noRot="1" noChangeArrowheads="1"/>
          </p:cNvSpPr>
          <p:nvPr>
            <p:ph type="body" idx="1"/>
          </p:nvPr>
        </p:nvSpPr>
        <p:spPr>
          <a:xfrm>
            <a:off x="228600" y="1752600"/>
            <a:ext cx="5410200" cy="4648200"/>
          </a:xfrm>
        </p:spPr>
        <p:txBody>
          <a:bodyPr/>
          <a:lstStyle/>
          <a:p>
            <a:pPr>
              <a:lnSpc>
                <a:spcPct val="80000"/>
              </a:lnSpc>
            </a:pPr>
            <a:r>
              <a:rPr lang="en-US" sz="2800"/>
              <a:t>It’s a ROMANCE (but not like the movie </a:t>
            </a:r>
            <a:r>
              <a:rPr lang="en-US" sz="2800" i="1"/>
              <a:t>The Notebook</a:t>
            </a:r>
            <a:r>
              <a:rPr lang="en-US" sz="2800"/>
              <a:t> or </a:t>
            </a:r>
            <a:r>
              <a:rPr lang="en-US" sz="2800" i="1"/>
              <a:t>Sweet Home Alabama</a:t>
            </a:r>
            <a:r>
              <a:rPr lang="en-US" sz="2800"/>
              <a:t>).</a:t>
            </a:r>
          </a:p>
          <a:p>
            <a:pPr>
              <a:lnSpc>
                <a:spcPct val="80000"/>
              </a:lnSpc>
            </a:pPr>
            <a:r>
              <a:rPr lang="en-US" sz="2800"/>
              <a:t>ROMANCE: </a:t>
            </a:r>
          </a:p>
          <a:p>
            <a:pPr lvl="1">
              <a:lnSpc>
                <a:spcPct val="80000"/>
              </a:lnSpc>
            </a:pPr>
            <a:r>
              <a:rPr lang="en-US" sz="2400"/>
              <a:t>a narrative set in a world of pure wish fulfillment </a:t>
            </a:r>
          </a:p>
          <a:p>
            <a:pPr lvl="1">
              <a:lnSpc>
                <a:spcPct val="80000"/>
              </a:lnSpc>
            </a:pPr>
            <a:r>
              <a:rPr lang="en-US" sz="2400"/>
              <a:t>superhuman heroes fight and almost always conquer the forces of evil</a:t>
            </a:r>
          </a:p>
          <a:p>
            <a:pPr lvl="1">
              <a:lnSpc>
                <a:spcPct val="80000"/>
              </a:lnSpc>
            </a:pPr>
            <a:r>
              <a:rPr lang="en-US" sz="2400"/>
              <a:t>the hero undertakes a hard journey in search of something valuable (a quest…remember that?)</a:t>
            </a:r>
          </a:p>
        </p:txBody>
      </p:sp>
      <p:pic>
        <p:nvPicPr>
          <p:cNvPr id="12292" name="Picture 4" descr="notebook"/>
          <p:cNvPicPr>
            <a:picLocks noChangeAspect="1" noChangeArrowheads="1"/>
          </p:cNvPicPr>
          <p:nvPr/>
        </p:nvPicPr>
        <p:blipFill>
          <a:blip r:embed="rId2" cstate="print"/>
          <a:srcRect/>
          <a:stretch>
            <a:fillRect/>
          </a:stretch>
        </p:blipFill>
        <p:spPr bwMode="auto">
          <a:xfrm>
            <a:off x="5638800" y="990600"/>
            <a:ext cx="3200400" cy="2400300"/>
          </a:xfrm>
          <a:prstGeom prst="rect">
            <a:avLst/>
          </a:prstGeom>
          <a:noFill/>
        </p:spPr>
      </p:pic>
      <p:pic>
        <p:nvPicPr>
          <p:cNvPr id="12293" name="Picture 5" descr="sweet_home_alabama"/>
          <p:cNvPicPr>
            <a:picLocks noChangeAspect="1" noChangeArrowheads="1"/>
          </p:cNvPicPr>
          <p:nvPr/>
        </p:nvPicPr>
        <p:blipFill>
          <a:blip r:embed="rId3" cstate="print"/>
          <a:srcRect/>
          <a:stretch>
            <a:fillRect/>
          </a:stretch>
        </p:blipFill>
        <p:spPr bwMode="auto">
          <a:xfrm>
            <a:off x="6096000" y="3505200"/>
            <a:ext cx="2324100" cy="3197225"/>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en-US"/>
              <a:t>Main Characters…</a:t>
            </a:r>
          </a:p>
        </p:txBody>
      </p:sp>
      <p:sp>
        <p:nvSpPr>
          <p:cNvPr id="13315" name="Rectangle 3"/>
          <p:cNvSpPr>
            <a:spLocks noGrp="1" noRot="1" noChangeArrowheads="1"/>
          </p:cNvSpPr>
          <p:nvPr>
            <p:ph type="body" idx="1"/>
          </p:nvPr>
        </p:nvSpPr>
        <p:spPr>
          <a:xfrm>
            <a:off x="3962400" y="1371600"/>
            <a:ext cx="4959350" cy="4800600"/>
          </a:xfrm>
        </p:spPr>
        <p:txBody>
          <a:bodyPr/>
          <a:lstStyle/>
          <a:p>
            <a:pPr>
              <a:lnSpc>
                <a:spcPct val="90000"/>
              </a:lnSpc>
            </a:pPr>
            <a:r>
              <a:rPr lang="en-US"/>
              <a:t>King Arthur (ever heard of him?):</a:t>
            </a:r>
          </a:p>
          <a:p>
            <a:pPr lvl="1">
              <a:lnSpc>
                <a:spcPct val="90000"/>
              </a:lnSpc>
            </a:pPr>
            <a:r>
              <a:rPr lang="en-US"/>
              <a:t>Legendary king of Britain</a:t>
            </a:r>
          </a:p>
          <a:p>
            <a:pPr lvl="1">
              <a:lnSpc>
                <a:spcPct val="90000"/>
              </a:lnSpc>
            </a:pPr>
            <a:r>
              <a:rPr lang="en-US"/>
              <a:t>Husband of Guinevere</a:t>
            </a:r>
          </a:p>
          <a:p>
            <a:pPr lvl="1">
              <a:lnSpc>
                <a:spcPct val="90000"/>
              </a:lnSpc>
            </a:pPr>
            <a:r>
              <a:rPr lang="en-US"/>
              <a:t>Uncle of Gawain</a:t>
            </a:r>
          </a:p>
          <a:p>
            <a:pPr lvl="1">
              <a:lnSpc>
                <a:spcPct val="90000"/>
              </a:lnSpc>
            </a:pPr>
            <a:r>
              <a:rPr lang="en-US"/>
              <a:t>Over the famous Knights of the Round Table at Camelot</a:t>
            </a:r>
          </a:p>
          <a:p>
            <a:pPr lvl="1">
              <a:lnSpc>
                <a:spcPct val="90000"/>
              </a:lnSpc>
            </a:pPr>
            <a:r>
              <a:rPr lang="en-US"/>
              <a:t>Brave, courageous, chivalrous</a:t>
            </a:r>
          </a:p>
        </p:txBody>
      </p:sp>
      <p:pic>
        <p:nvPicPr>
          <p:cNvPr id="13316" name="Picture 4" descr="king arthur"/>
          <p:cNvPicPr>
            <a:picLocks noChangeAspect="1" noChangeArrowheads="1"/>
          </p:cNvPicPr>
          <p:nvPr/>
        </p:nvPicPr>
        <p:blipFill>
          <a:blip r:embed="rId2" cstate="print"/>
          <a:srcRect/>
          <a:stretch>
            <a:fillRect/>
          </a:stretch>
        </p:blipFill>
        <p:spPr bwMode="auto">
          <a:xfrm>
            <a:off x="228600" y="2133600"/>
            <a:ext cx="3962400" cy="3281363"/>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en-US"/>
              <a:t>Main Characters…</a:t>
            </a:r>
          </a:p>
        </p:txBody>
      </p:sp>
      <p:sp>
        <p:nvSpPr>
          <p:cNvPr id="15363" name="Rectangle 3"/>
          <p:cNvSpPr>
            <a:spLocks noGrp="1" noRot="1" noChangeArrowheads="1"/>
          </p:cNvSpPr>
          <p:nvPr>
            <p:ph type="body" idx="1"/>
          </p:nvPr>
        </p:nvSpPr>
        <p:spPr>
          <a:xfrm>
            <a:off x="3886200" y="1371600"/>
            <a:ext cx="4959350" cy="5181600"/>
          </a:xfrm>
        </p:spPr>
        <p:txBody>
          <a:bodyPr/>
          <a:lstStyle/>
          <a:p>
            <a:pPr>
              <a:lnSpc>
                <a:spcPct val="90000"/>
              </a:lnSpc>
            </a:pPr>
            <a:r>
              <a:rPr lang="en-US"/>
              <a:t>Sir Gawain:</a:t>
            </a:r>
          </a:p>
          <a:p>
            <a:pPr lvl="1">
              <a:lnSpc>
                <a:spcPct val="90000"/>
              </a:lnSpc>
            </a:pPr>
            <a:r>
              <a:rPr lang="en-US"/>
              <a:t>Arthur’s nephew and one of the most loyal, brave knights</a:t>
            </a:r>
          </a:p>
          <a:p>
            <a:pPr lvl="1">
              <a:lnSpc>
                <a:spcPct val="90000"/>
              </a:lnSpc>
            </a:pPr>
            <a:r>
              <a:rPr lang="en-US"/>
              <a:t>Follows the chivalrous code (humility, piety, integrity, loyalty, honesty)</a:t>
            </a:r>
          </a:p>
          <a:p>
            <a:pPr lvl="1">
              <a:lnSpc>
                <a:spcPct val="90000"/>
              </a:lnSpc>
            </a:pPr>
            <a:r>
              <a:rPr lang="en-US"/>
              <a:t> Courtly lover</a:t>
            </a:r>
          </a:p>
          <a:p>
            <a:pPr lvl="1">
              <a:lnSpc>
                <a:spcPct val="90000"/>
              </a:lnSpc>
            </a:pPr>
            <a:r>
              <a:rPr lang="en-US"/>
              <a:t>One flaw: loves his life so much that he will lie to protect it (obviously breaking the code)</a:t>
            </a:r>
          </a:p>
          <a:p>
            <a:pPr>
              <a:lnSpc>
                <a:spcPct val="90000"/>
              </a:lnSpc>
            </a:pPr>
            <a:endParaRPr lang="en-US"/>
          </a:p>
        </p:txBody>
      </p:sp>
      <p:pic>
        <p:nvPicPr>
          <p:cNvPr id="15364" name="Picture 4" descr="axes green knight"/>
          <p:cNvPicPr>
            <a:picLocks noChangeAspect="1" noChangeArrowheads="1"/>
          </p:cNvPicPr>
          <p:nvPr/>
        </p:nvPicPr>
        <p:blipFill>
          <a:blip r:embed="rId2" cstate="print"/>
          <a:srcRect/>
          <a:stretch>
            <a:fillRect/>
          </a:stretch>
        </p:blipFill>
        <p:spPr bwMode="auto">
          <a:xfrm>
            <a:off x="304800" y="1447800"/>
            <a:ext cx="3527425" cy="51054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en-US"/>
              <a:t>Main Characters…</a:t>
            </a:r>
          </a:p>
        </p:txBody>
      </p:sp>
      <p:sp>
        <p:nvSpPr>
          <p:cNvPr id="14339" name="Rectangle 3"/>
          <p:cNvSpPr>
            <a:spLocks noGrp="1" noRot="1" noChangeArrowheads="1"/>
          </p:cNvSpPr>
          <p:nvPr>
            <p:ph type="body" idx="1"/>
          </p:nvPr>
        </p:nvSpPr>
        <p:spPr>
          <a:xfrm>
            <a:off x="228600" y="1676400"/>
            <a:ext cx="4572000" cy="5181600"/>
          </a:xfrm>
        </p:spPr>
        <p:txBody>
          <a:bodyPr/>
          <a:lstStyle/>
          <a:p>
            <a:pPr>
              <a:lnSpc>
                <a:spcPct val="90000"/>
              </a:lnSpc>
            </a:pPr>
            <a:r>
              <a:rPr lang="en-US" sz="2800"/>
              <a:t>The Green Knight:</a:t>
            </a:r>
          </a:p>
          <a:p>
            <a:pPr lvl="1">
              <a:lnSpc>
                <a:spcPct val="90000"/>
              </a:lnSpc>
            </a:pPr>
            <a:r>
              <a:rPr lang="en-US" sz="2400"/>
              <a:t>Yes…he is a green man.</a:t>
            </a:r>
          </a:p>
          <a:p>
            <a:pPr lvl="1">
              <a:lnSpc>
                <a:spcPct val="90000"/>
              </a:lnSpc>
            </a:pPr>
            <a:r>
              <a:rPr lang="en-US" sz="2400"/>
              <a:t>Huge guy with big muscles/carries a huge axe</a:t>
            </a:r>
          </a:p>
          <a:p>
            <a:pPr lvl="1">
              <a:lnSpc>
                <a:spcPct val="90000"/>
              </a:lnSpc>
            </a:pPr>
            <a:r>
              <a:rPr lang="en-US" sz="2400"/>
              <a:t>Says he comes in friendship but proposes that someone step forward to play the “beheading game.”</a:t>
            </a:r>
          </a:p>
          <a:p>
            <a:pPr lvl="1">
              <a:lnSpc>
                <a:spcPct val="90000"/>
              </a:lnSpc>
            </a:pPr>
            <a:r>
              <a:rPr lang="en-US" sz="2400"/>
              <a:t>Expects the knights to be courageous and step forward to play.</a:t>
            </a:r>
          </a:p>
          <a:p>
            <a:pPr lvl="1">
              <a:lnSpc>
                <a:spcPct val="90000"/>
              </a:lnSpc>
              <a:buFont typeface="Wingdings" pitchFamily="2" charset="2"/>
              <a:buNone/>
            </a:pPr>
            <a:r>
              <a:rPr lang="en-US" sz="2400"/>
              <a:t> </a:t>
            </a:r>
          </a:p>
          <a:p>
            <a:pPr lvl="1">
              <a:lnSpc>
                <a:spcPct val="90000"/>
              </a:lnSpc>
            </a:pPr>
            <a:endParaRPr lang="en-US" sz="2400"/>
          </a:p>
        </p:txBody>
      </p:sp>
      <p:pic>
        <p:nvPicPr>
          <p:cNvPr id="14340" name="Picture 4" descr="green_knight_"/>
          <p:cNvPicPr>
            <a:picLocks noChangeAspect="1" noChangeArrowheads="1"/>
          </p:cNvPicPr>
          <p:nvPr/>
        </p:nvPicPr>
        <p:blipFill>
          <a:blip r:embed="rId2" cstate="print"/>
          <a:srcRect/>
          <a:stretch>
            <a:fillRect/>
          </a:stretch>
        </p:blipFill>
        <p:spPr bwMode="auto">
          <a:xfrm>
            <a:off x="5054600" y="1371600"/>
            <a:ext cx="3471863" cy="523875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en-US"/>
              <a:t>Other Characters…</a:t>
            </a:r>
          </a:p>
        </p:txBody>
      </p:sp>
      <p:sp>
        <p:nvSpPr>
          <p:cNvPr id="16387" name="Rectangle 3"/>
          <p:cNvSpPr>
            <a:spLocks noGrp="1" noRot="1" noChangeArrowheads="1"/>
          </p:cNvSpPr>
          <p:nvPr>
            <p:ph type="body" idx="1"/>
          </p:nvPr>
        </p:nvSpPr>
        <p:spPr>
          <a:xfrm>
            <a:off x="838200" y="2743200"/>
            <a:ext cx="8007350" cy="2514600"/>
          </a:xfrm>
        </p:spPr>
        <p:txBody>
          <a:bodyPr/>
          <a:lstStyle/>
          <a:p>
            <a:r>
              <a:rPr lang="en-US" sz="2800"/>
              <a:t>Lord and Lady of the castle where Gawain stays for Christmas (The lady tries to seduce Gawain every day he is there.)</a:t>
            </a:r>
          </a:p>
          <a:p>
            <a:r>
              <a:rPr lang="en-US" sz="2800"/>
              <a:t>Queen Guinevere: Arthur’s wife and queen</a:t>
            </a:r>
          </a:p>
          <a:p>
            <a:endParaRPr lang="en-US" sz="2800"/>
          </a:p>
        </p:txBody>
      </p:sp>
      <p:pic>
        <p:nvPicPr>
          <p:cNvPr id="16388" name="Picture 4" descr="queen crown"/>
          <p:cNvPicPr>
            <a:picLocks noChangeAspect="1" noChangeArrowheads="1"/>
          </p:cNvPicPr>
          <p:nvPr/>
        </p:nvPicPr>
        <p:blipFill>
          <a:blip r:embed="rId2" cstate="print"/>
          <a:srcRect/>
          <a:stretch>
            <a:fillRect/>
          </a:stretch>
        </p:blipFill>
        <p:spPr bwMode="auto">
          <a:xfrm>
            <a:off x="6553200" y="304800"/>
            <a:ext cx="2362200" cy="2362200"/>
          </a:xfrm>
          <a:prstGeom prst="rect">
            <a:avLst/>
          </a:prstGeom>
          <a:noFill/>
        </p:spPr>
      </p:pic>
      <p:pic>
        <p:nvPicPr>
          <p:cNvPr id="16389" name="Picture 5" descr="castle"/>
          <p:cNvPicPr>
            <a:picLocks noChangeAspect="1" noChangeArrowheads="1"/>
          </p:cNvPicPr>
          <p:nvPr/>
        </p:nvPicPr>
        <p:blipFill>
          <a:blip r:embed="rId3" cstate="print"/>
          <a:srcRect/>
          <a:stretch>
            <a:fillRect/>
          </a:stretch>
        </p:blipFill>
        <p:spPr bwMode="auto">
          <a:xfrm>
            <a:off x="3124200" y="4724400"/>
            <a:ext cx="2705100" cy="2014538"/>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r>
              <a:rPr lang="en-US"/>
              <a:t>Major theme…</a:t>
            </a:r>
          </a:p>
        </p:txBody>
      </p:sp>
      <p:sp>
        <p:nvSpPr>
          <p:cNvPr id="20483" name="Rectangle 3"/>
          <p:cNvSpPr>
            <a:spLocks noGrp="1" noRot="1" noChangeArrowheads="1"/>
          </p:cNvSpPr>
          <p:nvPr>
            <p:ph type="body" idx="1"/>
          </p:nvPr>
        </p:nvSpPr>
        <p:spPr>
          <a:xfrm>
            <a:off x="4419600" y="1295400"/>
            <a:ext cx="4419600" cy="5562600"/>
          </a:xfrm>
        </p:spPr>
        <p:txBody>
          <a:bodyPr/>
          <a:lstStyle/>
          <a:p>
            <a:r>
              <a:rPr lang="en-US" sz="2800"/>
              <a:t>Chivalry:</a:t>
            </a:r>
          </a:p>
          <a:p>
            <a:pPr lvl="1"/>
            <a:r>
              <a:rPr lang="en-US" sz="2400"/>
              <a:t>The world of </a:t>
            </a:r>
            <a:r>
              <a:rPr lang="en-US" sz="2400" i="1"/>
              <a:t>Sir Gawain and the Green Knight</a:t>
            </a:r>
            <a:r>
              <a:rPr lang="en-US" sz="2400"/>
              <a:t> is governed by well-defined codes of behavior. The code of chivalry, in particular, shapes the values and actions of Sir Gawain and other characters in the poem. The ideals of chivalry come from the Christian concept of morality. </a:t>
            </a:r>
          </a:p>
          <a:p>
            <a:pPr lvl="1"/>
            <a:endParaRPr lang="en-US" sz="2400"/>
          </a:p>
        </p:txBody>
      </p:sp>
      <p:pic>
        <p:nvPicPr>
          <p:cNvPr id="20484" name="Picture 4" descr="chicks_dig_chivalry"/>
          <p:cNvPicPr>
            <a:picLocks noChangeAspect="1" noChangeArrowheads="1"/>
          </p:cNvPicPr>
          <p:nvPr/>
        </p:nvPicPr>
        <p:blipFill>
          <a:blip r:embed="rId2" cstate="print"/>
          <a:srcRect/>
          <a:stretch>
            <a:fillRect/>
          </a:stretch>
        </p:blipFill>
        <p:spPr bwMode="auto">
          <a:xfrm>
            <a:off x="762000" y="1600200"/>
            <a:ext cx="3313113" cy="48006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r>
              <a:rPr lang="en-US"/>
              <a:t>Major Theme…</a:t>
            </a:r>
          </a:p>
        </p:txBody>
      </p:sp>
      <p:sp>
        <p:nvSpPr>
          <p:cNvPr id="21507" name="Rectangle 3"/>
          <p:cNvSpPr>
            <a:spLocks noGrp="1" noRot="1" noChangeArrowheads="1"/>
          </p:cNvSpPr>
          <p:nvPr>
            <p:ph type="body" idx="1"/>
          </p:nvPr>
        </p:nvSpPr>
        <p:spPr>
          <a:xfrm>
            <a:off x="838200" y="1905000"/>
            <a:ext cx="8007350" cy="4648200"/>
          </a:xfrm>
        </p:spPr>
        <p:txBody>
          <a:bodyPr/>
          <a:lstStyle/>
          <a:p>
            <a:pPr>
              <a:lnSpc>
                <a:spcPct val="90000"/>
              </a:lnSpc>
            </a:pPr>
            <a:r>
              <a:rPr lang="en-US" sz="2400"/>
              <a:t>Arthur's court depends heavily on the code of chivalry, and </a:t>
            </a:r>
            <a:r>
              <a:rPr lang="en-US" sz="2400" i="1"/>
              <a:t>Sir Gawain and the Green Knight</a:t>
            </a:r>
            <a:r>
              <a:rPr lang="en-US" sz="2400"/>
              <a:t> gently criticizes the fact that chivalry values appearance and symbols over truth. Arthur is introduced to us as the “most courteous of all,” indicating that people are ranked in this court according to their mastery of a certain code of behavior and good manners. When the Green Knight challenges the court, he mocks them for being so afraid of mere words, suggesting that words and appearances hold too much power over the company. The members of the court never reveal their true feelings, instead choosing to seem beautiful, courteous, and fair-spoken.</a:t>
            </a:r>
          </a:p>
        </p:txBody>
      </p:sp>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r>
              <a:rPr lang="en-US"/>
              <a:t>Major Theme…</a:t>
            </a:r>
          </a:p>
        </p:txBody>
      </p:sp>
      <p:sp>
        <p:nvSpPr>
          <p:cNvPr id="22531" name="Rectangle 3"/>
          <p:cNvSpPr>
            <a:spLocks noGrp="1" noRot="1" noChangeArrowheads="1"/>
          </p:cNvSpPr>
          <p:nvPr>
            <p:ph type="body" idx="1"/>
          </p:nvPr>
        </p:nvSpPr>
        <p:spPr>
          <a:xfrm>
            <a:off x="838200" y="1905000"/>
            <a:ext cx="8007350" cy="4648200"/>
          </a:xfrm>
        </p:spPr>
        <p:txBody>
          <a:bodyPr/>
          <a:lstStyle/>
          <a:p>
            <a:pPr>
              <a:lnSpc>
                <a:spcPct val="90000"/>
              </a:lnSpc>
            </a:pPr>
            <a:r>
              <a:rPr lang="en-US" sz="2800"/>
              <a:t>The lesson Gawain learns as a result of the Green Knight's challenge is that, at a basic level, he is just a physical being who is concerned above all else with his own life. Chivalry provides a valuable set of ideals toward which to strive, but a person must above all remain conscious of his or her own mortality and weakness. Gawain's faults throughout this story teach him that though he may be the most chivalrous knight in the land, he is nevertheless human and capable of error. </a:t>
            </a:r>
          </a:p>
        </p:txBody>
      </p:sp>
    </p:spTree>
  </p:cSld>
  <p:clrMapOvr>
    <a:masterClrMapping/>
  </p:clrMapOvr>
  <p:transition spd="slow">
    <p:newsflash/>
  </p:transition>
  <p:timing>
    <p:tnLst>
      <p:par>
        <p:cTn id="1" dur="indefinite" restart="never" nodeType="tmRoot"/>
      </p:par>
    </p:tnLst>
  </p:timing>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Glass Layers</Template>
  <TotalTime>160</TotalTime>
  <Words>759</Words>
  <Application>Microsoft Office PowerPoint</Application>
  <PresentationFormat>On-screen Show (4:3)</PresentationFormat>
  <Paragraphs>42</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Glass Layers</vt:lpstr>
      <vt:lpstr>Sir Gawain and the Green Knight</vt:lpstr>
      <vt:lpstr>So what kind of story is this?</vt:lpstr>
      <vt:lpstr>Main Characters…</vt:lpstr>
      <vt:lpstr>Main Characters…</vt:lpstr>
      <vt:lpstr>Main Characters…</vt:lpstr>
      <vt:lpstr>Other Characters…</vt:lpstr>
      <vt:lpstr>Major theme…</vt:lpstr>
      <vt:lpstr>Major Theme…</vt:lpstr>
      <vt:lpstr>Major Theme…</vt:lpstr>
      <vt:lpstr>PowerPoint Presentation</vt:lpstr>
      <vt:lpstr>Setting up the story…</vt:lpstr>
      <vt:lpstr>Setting up the story…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Sir Gawain and the Green Knight</dc:title>
  <dc:creator>William Smitherman</dc:creator>
  <cp:lastModifiedBy>BAUERLE, MELISSA</cp:lastModifiedBy>
  <cp:revision>8</cp:revision>
  <dcterms:created xsi:type="dcterms:W3CDTF">2008-11-15T03:26:15Z</dcterms:created>
  <dcterms:modified xsi:type="dcterms:W3CDTF">2015-10-19T14:03:22Z</dcterms:modified>
</cp:coreProperties>
</file>