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6" r:id="rId4"/>
    <p:sldId id="267" r:id="rId5"/>
    <p:sldId id="268" r:id="rId6"/>
    <p:sldId id="269" r:id="rId7"/>
    <p:sldId id="270" r:id="rId8"/>
    <p:sldId id="257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6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6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4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0485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20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6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8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1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2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4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7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EAD956B-51E2-496B-A62F-688F4682F1E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28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6639" y="-519386"/>
            <a:ext cx="9440034" cy="1828801"/>
          </a:xfrm>
        </p:spPr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The Tragedy of Macbeth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507" y="5678906"/>
            <a:ext cx="11672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Second Chances Sketch" panose="02000000000000000000" pitchFamily="2" charset="0"/>
              </a:rPr>
              <a:t>Lesson 10- Act 4 Scene 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48" y="1577189"/>
            <a:ext cx="5129397" cy="38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45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latin typeface="KG Learning to Trust" panose="02000503000000020004" pitchFamily="2" charset="0"/>
              </a:rPr>
              <a:t>Vices..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51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KG Learning to Trust" panose="02000503000000020004" pitchFamily="2" charset="0"/>
              </a:rPr>
              <a:t>Virtues……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36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KG Learning to Trust" panose="02000503000000020004" pitchFamily="2" charset="0"/>
              </a:rPr>
              <a:t>Discussion: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US" sz="3200" dirty="0">
                <a:effectLst/>
                <a:latin typeface="KG Miss Kindergarten" panose="02000000000000000000" pitchFamily="2" charset="0"/>
              </a:rPr>
              <a:t>Why does Malcom try to trick Macduff?</a:t>
            </a:r>
          </a:p>
          <a:p>
            <a:pPr marL="36900" indent="0" algn="ctr">
              <a:buNone/>
            </a:pPr>
            <a:endParaRPr lang="en-US" sz="3200" dirty="0">
              <a:effectLst/>
              <a:latin typeface="KG Miss Kindergarten" panose="02000000000000000000" pitchFamily="2" charset="0"/>
            </a:endParaRPr>
          </a:p>
          <a:p>
            <a:pPr marL="36900" indent="0" algn="ctr">
              <a:buNone/>
            </a:pPr>
            <a:endParaRPr lang="en-US" sz="3200" dirty="0">
              <a:effectLst/>
              <a:latin typeface="KG Miss Kindergarten" panose="02000000000000000000" pitchFamily="2" charset="0"/>
            </a:endParaRPr>
          </a:p>
          <a:p>
            <a:pPr marL="36900" indent="0" algn="ctr">
              <a:buNone/>
            </a:pPr>
            <a:r>
              <a:rPr lang="en-US" sz="3200" dirty="0">
                <a:effectLst/>
                <a:latin typeface="KG Miss Kindergarten" panose="02000000000000000000" pitchFamily="2" charset="0"/>
              </a:rPr>
              <a:t>How do we know Macduff is a loyal citizen of Scotland?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9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Activator-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Found Poetry Project</a:t>
            </a:r>
          </a:p>
        </p:txBody>
      </p:sp>
    </p:spTree>
    <p:extLst>
      <p:ext uri="{BB962C8B-B14F-4D97-AF65-F5344CB8AC3E}">
        <p14:creationId xmlns:p14="http://schemas.microsoft.com/office/powerpoint/2010/main" val="130423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latin typeface="KG Learning to Trust" panose="02000503000000020004" pitchFamily="2" charset="0"/>
              </a:rPr>
              <a:t>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3600" dirty="0">
                <a:effectLst/>
                <a:latin typeface="KG Miss Kindergarten" panose="02000000000000000000" pitchFamily="2" charset="0"/>
              </a:rPr>
              <a:t>You will create a Found Poem for Macbeth by proving one of the following ideas with nothing more than quotes from the play. A Found Poem is a poem made by using quotes and only quotes from a work of fiction to capture the essence of the work or </a:t>
            </a:r>
            <a:r>
              <a:rPr lang="en-US" sz="3600" dirty="0" smtClean="0">
                <a:effectLst/>
                <a:latin typeface="KG Miss Kindergarten" panose="02000000000000000000" pitchFamily="2" charset="0"/>
              </a:rPr>
              <a:t>idea.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966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>
                <a:latin typeface="KG Learning to Trust" panose="02000503000000020004" pitchFamily="2" charset="0"/>
              </a:rPr>
              <a:t>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5003631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effectLst/>
                <a:latin typeface="KG Miss Kindergarten" panose="02000000000000000000" pitchFamily="2" charset="0"/>
              </a:rPr>
              <a:t>Macbeth’s desire to be king</a:t>
            </a:r>
          </a:p>
          <a:p>
            <a:pPr lvl="0"/>
            <a:r>
              <a:rPr lang="en-US" sz="2400" dirty="0">
                <a:effectLst/>
                <a:latin typeface="KG Miss Kindergarten" panose="02000000000000000000" pitchFamily="2" charset="0"/>
              </a:rPr>
              <a:t>Macbeth’s weaknesses </a:t>
            </a:r>
          </a:p>
          <a:p>
            <a:pPr lvl="0"/>
            <a:r>
              <a:rPr lang="en-US" sz="2400" dirty="0">
                <a:effectLst/>
                <a:latin typeface="KG Miss Kindergarten" panose="02000000000000000000" pitchFamily="2" charset="0"/>
              </a:rPr>
              <a:t>Macbeth’s plight into darkness/evil </a:t>
            </a:r>
          </a:p>
          <a:p>
            <a:pPr lvl="0"/>
            <a:r>
              <a:rPr lang="en-US" sz="2400" dirty="0">
                <a:effectLst/>
                <a:latin typeface="KG Miss Kindergarten" panose="02000000000000000000" pitchFamily="2" charset="0"/>
              </a:rPr>
              <a:t>Lady Macbeth’s evil nature</a:t>
            </a:r>
          </a:p>
          <a:p>
            <a:pPr lvl="0"/>
            <a:r>
              <a:rPr lang="en-US" sz="2400" dirty="0">
                <a:effectLst/>
                <a:latin typeface="KG Miss Kindergarten" panose="02000000000000000000" pitchFamily="2" charset="0"/>
              </a:rPr>
              <a:t>The Witches’ cruelty/cunning nature</a:t>
            </a:r>
          </a:p>
          <a:p>
            <a:pPr lvl="0"/>
            <a:r>
              <a:rPr lang="en-US" sz="2400" dirty="0">
                <a:effectLst/>
                <a:latin typeface="KG Miss Kindergarten" panose="02000000000000000000" pitchFamily="2" charset="0"/>
              </a:rPr>
              <a:t>Banquo’s internal struggle with the prophecies and Macbeth</a:t>
            </a:r>
          </a:p>
          <a:p>
            <a:pPr lvl="0"/>
            <a:r>
              <a:rPr lang="en-US" sz="2400" dirty="0">
                <a:effectLst/>
                <a:latin typeface="KG Miss Kindergarten" panose="02000000000000000000" pitchFamily="2" charset="0"/>
              </a:rPr>
              <a:t>Suspicion of Macbeth by all of the other characters</a:t>
            </a:r>
          </a:p>
          <a:p>
            <a:pPr lvl="0"/>
            <a:r>
              <a:rPr lang="en-US" sz="2400" dirty="0">
                <a:effectLst/>
                <a:latin typeface="KG Miss Kindergarten" panose="02000000000000000000" pitchFamily="2" charset="0"/>
              </a:rPr>
              <a:t>Praise of Macbeth by all of the other characters</a:t>
            </a:r>
          </a:p>
          <a:p>
            <a:pPr lvl="0"/>
            <a:r>
              <a:rPr lang="en-US" sz="2400" dirty="0">
                <a:effectLst/>
                <a:latin typeface="KG Miss Kindergarten" panose="02000000000000000000" pitchFamily="2" charset="0"/>
              </a:rPr>
              <a:t>Your own idea:____________________________________________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5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KG Learning to Trust" panose="02000503000000020004" pitchFamily="2" charset="0"/>
              </a:rPr>
              <a:t>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>
                <a:effectLst/>
                <a:latin typeface="KG Miss Kindergarten" panose="02000000000000000000" pitchFamily="2" charset="0"/>
              </a:rPr>
              <a:t>You can use any format you want as long as you have at least twenty lines </a:t>
            </a:r>
          </a:p>
          <a:p>
            <a:pPr lvl="0"/>
            <a:r>
              <a:rPr lang="en-US" sz="2800" dirty="0">
                <a:effectLst/>
                <a:latin typeface="KG Miss Kindergarten" panose="02000000000000000000" pitchFamily="2" charset="0"/>
              </a:rPr>
              <a:t>All words must be direct quotes</a:t>
            </a:r>
          </a:p>
          <a:p>
            <a:pPr lvl="0"/>
            <a:r>
              <a:rPr lang="en-US" sz="2800" dirty="0">
                <a:effectLst/>
                <a:latin typeface="KG Miss Kindergarten" panose="02000000000000000000" pitchFamily="2" charset="0"/>
              </a:rPr>
              <a:t>You may break quotes apart</a:t>
            </a:r>
          </a:p>
          <a:p>
            <a:pPr lvl="0"/>
            <a:r>
              <a:rPr lang="en-US" sz="2800" dirty="0">
                <a:effectLst/>
                <a:latin typeface="KG Miss Kindergarten" panose="02000000000000000000" pitchFamily="2" charset="0"/>
              </a:rPr>
              <a:t>You may use quotes form a variety of characters</a:t>
            </a:r>
          </a:p>
          <a:p>
            <a:pPr lvl="0"/>
            <a:r>
              <a:rPr lang="en-US" sz="2800" dirty="0">
                <a:effectLst/>
                <a:latin typeface="KG Miss Kindergarten" panose="02000000000000000000" pitchFamily="2" charset="0"/>
              </a:rPr>
              <a:t>You may rhyme, but it is not mandatory</a:t>
            </a:r>
          </a:p>
          <a:p>
            <a:pPr lvl="0"/>
            <a:r>
              <a:rPr lang="en-US" sz="2800" dirty="0">
                <a:effectLst/>
                <a:latin typeface="KG Miss Kindergarten" panose="02000000000000000000" pitchFamily="2" charset="0"/>
              </a:rPr>
              <a:t>You do not have to use quotes in the order they appear in the play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0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KG Learning to Trust" panose="02000503000000020004" pitchFamily="2" charset="0"/>
              </a:rPr>
              <a:t>Suggestions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>
                <a:effectLst/>
                <a:latin typeface="KG Miss Kindergarten" panose="02000000000000000000" pitchFamily="2" charset="0"/>
              </a:rPr>
              <a:t>Create a format and stick with it (# of lines in a stanza)</a:t>
            </a:r>
          </a:p>
          <a:p>
            <a:pPr lvl="0"/>
            <a:r>
              <a:rPr lang="en-US" sz="3200" dirty="0">
                <a:effectLst/>
                <a:latin typeface="KG Miss Kindergarten" panose="02000000000000000000" pitchFamily="2" charset="0"/>
              </a:rPr>
              <a:t>Vary the length of your lines</a:t>
            </a:r>
          </a:p>
          <a:p>
            <a:pPr lvl="0"/>
            <a:r>
              <a:rPr lang="en-US" sz="3200" dirty="0">
                <a:effectLst/>
                <a:latin typeface="KG Miss Kindergarten" panose="02000000000000000000" pitchFamily="2" charset="0"/>
              </a:rPr>
              <a:t>Create a story with your quotes</a:t>
            </a:r>
          </a:p>
          <a:p>
            <a:pPr lvl="0"/>
            <a:r>
              <a:rPr lang="en-US" sz="3200" dirty="0">
                <a:effectLst/>
                <a:latin typeface="KG Miss Kindergarten" panose="02000000000000000000" pitchFamily="2" charset="0"/>
              </a:rPr>
              <a:t>Make many drafts!</a:t>
            </a:r>
          </a:p>
          <a:p>
            <a:pPr lvl="0"/>
            <a:r>
              <a:rPr lang="en-US" sz="3200" dirty="0">
                <a:effectLst/>
                <a:latin typeface="KG Miss Kindergarten" panose="02000000000000000000" pitchFamily="2" charset="0"/>
              </a:rPr>
              <a:t>Get feedback (from me, peers, parents, other teachers)</a:t>
            </a:r>
          </a:p>
          <a:p>
            <a:pPr lvl="0"/>
            <a:r>
              <a:rPr lang="en-US" sz="3200" dirty="0">
                <a:effectLst/>
                <a:latin typeface="KG Miss Kindergarten" panose="02000000000000000000" pitchFamily="2" charset="0"/>
              </a:rPr>
              <a:t>Hand in a draft.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13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latin typeface="KG Learning to Trust" panose="02000503000000020004" pitchFamily="2" charset="0"/>
              </a:rPr>
              <a:t>Work Time…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09" y="1899603"/>
            <a:ext cx="3560734" cy="4059237"/>
          </a:xfrm>
        </p:spPr>
      </p:pic>
    </p:spTree>
    <p:extLst>
      <p:ext uri="{BB962C8B-B14F-4D97-AF65-F5344CB8AC3E}">
        <p14:creationId xmlns:p14="http://schemas.microsoft.com/office/powerpoint/2010/main" val="386638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1-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Close Reading of </a:t>
            </a:r>
            <a:r>
              <a:rPr lang="en-US" sz="10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4.3</a:t>
            </a:r>
            <a:endParaRPr lang="en-US" sz="10000" dirty="0">
              <a:solidFill>
                <a:schemeClr val="bg1">
                  <a:lumMod val="95000"/>
                  <a:lumOff val="5000"/>
                </a:schemeClr>
              </a:solidFill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6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KG Learning to Trust" panose="02000503000000020004" pitchFamily="2" charset="0"/>
              </a:rPr>
              <a:t>Vices and Virtues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US" sz="2800" dirty="0">
                <a:effectLst/>
                <a:latin typeface="KG Miss Kindergarten" panose="02000000000000000000" pitchFamily="2" charset="0"/>
              </a:rPr>
              <a:t>A </a:t>
            </a:r>
            <a:r>
              <a:rPr lang="en-US" sz="2800" b="1" dirty="0">
                <a:effectLst/>
                <a:latin typeface="KG Miss Kindergarten" panose="02000000000000000000" pitchFamily="2" charset="0"/>
              </a:rPr>
              <a:t>virtue</a:t>
            </a:r>
            <a:r>
              <a:rPr lang="en-US" sz="2800" dirty="0">
                <a:effectLst/>
                <a:latin typeface="KG Miss Kindergarten" panose="02000000000000000000" pitchFamily="2" charset="0"/>
              </a:rPr>
              <a:t> is a habit or an acquired human quality of character that allow one to achieve personal happiness. By </a:t>
            </a:r>
            <a:r>
              <a:rPr lang="en-US" sz="2800" b="1" dirty="0">
                <a:effectLst/>
                <a:latin typeface="KG Miss Kindergarten" panose="02000000000000000000" pitchFamily="2" charset="0"/>
              </a:rPr>
              <a:t>definition</a:t>
            </a:r>
            <a:r>
              <a:rPr lang="en-US" sz="2800" dirty="0">
                <a:effectLst/>
                <a:latin typeface="KG Miss Kindergarten" panose="02000000000000000000" pitchFamily="2" charset="0"/>
              </a:rPr>
              <a:t>, then, </a:t>
            </a:r>
            <a:r>
              <a:rPr lang="en-US" sz="2800" b="1" dirty="0">
                <a:effectLst/>
                <a:latin typeface="KG Miss Kindergarten" panose="02000000000000000000" pitchFamily="2" charset="0"/>
              </a:rPr>
              <a:t>virtue</a:t>
            </a:r>
            <a:r>
              <a:rPr lang="en-US" sz="2800" dirty="0">
                <a:effectLst/>
                <a:latin typeface="KG Miss Kindergarten" panose="02000000000000000000" pitchFamily="2" charset="0"/>
              </a:rPr>
              <a:t> is something good, an "excellence" of human character. There cannot be a bad </a:t>
            </a:r>
            <a:r>
              <a:rPr lang="en-US" sz="2800" b="1" dirty="0">
                <a:effectLst/>
                <a:latin typeface="KG Miss Kindergarten" panose="02000000000000000000" pitchFamily="2" charset="0"/>
              </a:rPr>
              <a:t>virtue</a:t>
            </a:r>
            <a:r>
              <a:rPr lang="en-US" sz="2800" dirty="0">
                <a:effectLst/>
                <a:latin typeface="KG Miss Kindergarten" panose="02000000000000000000" pitchFamily="2" charset="0"/>
              </a:rPr>
              <a:t>. </a:t>
            </a:r>
            <a:r>
              <a:rPr lang="en-US" sz="2800" b="1" dirty="0">
                <a:effectLst/>
                <a:latin typeface="KG Miss Kindergarten" panose="02000000000000000000" pitchFamily="2" charset="0"/>
              </a:rPr>
              <a:t>Vice</a:t>
            </a:r>
            <a:r>
              <a:rPr lang="en-US" sz="2800" dirty="0">
                <a:effectLst/>
                <a:latin typeface="KG Miss Kindergarten" panose="02000000000000000000" pitchFamily="2" charset="0"/>
              </a:rPr>
              <a:t> is the opposite—a habit that spoils one's chances of achieving personal happiness.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40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110</TotalTime>
  <Words>318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Calisto MT</vt:lpstr>
      <vt:lpstr>KG Learning to Trust</vt:lpstr>
      <vt:lpstr>KG Miss Kindergarten</vt:lpstr>
      <vt:lpstr>KG Second Chances Sketch</vt:lpstr>
      <vt:lpstr>Trebuchet MS</vt:lpstr>
      <vt:lpstr>Wingdings 2</vt:lpstr>
      <vt:lpstr>Slate</vt:lpstr>
      <vt:lpstr>The Tragedy of Macbeth</vt:lpstr>
      <vt:lpstr>Activator- Found Poetry Project</vt:lpstr>
      <vt:lpstr>Assignment</vt:lpstr>
      <vt:lpstr>Ideas</vt:lpstr>
      <vt:lpstr>Guidelines</vt:lpstr>
      <vt:lpstr>Suggestions </vt:lpstr>
      <vt:lpstr>Work Time…</vt:lpstr>
      <vt:lpstr>Activity 1- Close Reading of 4.3</vt:lpstr>
      <vt:lpstr>Vices and Virtues</vt:lpstr>
      <vt:lpstr>Vices..</vt:lpstr>
      <vt:lpstr>Virtues……</vt:lpstr>
      <vt:lpstr>Discussion: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Tragedy of</dc:title>
  <dc:creator>Nicole Kelley</dc:creator>
  <cp:lastModifiedBy>BAUERLE, MELISSA</cp:lastModifiedBy>
  <cp:revision>9</cp:revision>
  <dcterms:created xsi:type="dcterms:W3CDTF">2016-02-12T14:27:23Z</dcterms:created>
  <dcterms:modified xsi:type="dcterms:W3CDTF">2018-01-18T14:11:22Z</dcterms:modified>
</cp:coreProperties>
</file>