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64" r:id="rId4"/>
    <p:sldId id="265" r:id="rId5"/>
    <p:sldId id="257" r:id="rId6"/>
    <p:sldId id="263" r:id="rId7"/>
    <p:sldId id="258" r:id="rId8"/>
    <p:sldId id="266" r:id="rId9"/>
    <p:sldId id="268" r:id="rId10"/>
    <p:sldId id="259" r:id="rId11"/>
    <p:sldId id="270" r:id="rId12"/>
    <p:sldId id="271" r:id="rId13"/>
    <p:sldId id="260" r:id="rId14"/>
    <p:sldId id="272" r:id="rId15"/>
  </p:sldIdLst>
  <p:sldSz cx="12192000" cy="6858000"/>
  <p:notesSz cx="6858000" cy="9144000"/>
  <p:embeddedFontLst>
    <p:embeddedFont>
      <p:font typeface="KG Learning to Trust" panose="020B0604020202020204" charset="0"/>
      <p:regular r:id="rId16"/>
    </p:embeddedFont>
    <p:embeddedFont>
      <p:font typeface="Wingdings 2" panose="05020102010507070707" pitchFamily="18" charset="2"/>
      <p:regular r:id="rId17"/>
    </p:embeddedFont>
    <p:embeddedFont>
      <p:font typeface="KG Second Chances Sketch" panose="020B0604020202020204" charset="0"/>
      <p:regular r:id="rId18"/>
    </p:embeddedFont>
    <p:embeddedFont>
      <p:font typeface="KG Miss Kindergarten" panose="020B0604020202020204" charset="0"/>
      <p:regular r:id="rId19"/>
    </p:embeddedFont>
    <p:embeddedFont>
      <p:font typeface="Calisto MT" panose="02040603050505030304" pitchFamily="18"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46" d="100"/>
          <a:sy n="46" d="100"/>
        </p:scale>
        <p:origin x="83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41jc6jSg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smtClean="0">
                <a:latin typeface="KG Learning to Trust" panose="02000503000000020004" pitchFamily="2" charset="0"/>
              </a:rPr>
              <a:t>The Tragedy of Macbeth</a:t>
            </a:r>
            <a:endParaRPr lang="en-US" dirty="0">
              <a:latin typeface="KG Learning to Trust" panose="02000503000000020004" pitchFamily="2" charset="0"/>
            </a:endParaRP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smtClean="0">
                <a:latin typeface="KG Second Chances Sketch" panose="02000000000000000000" pitchFamily="2" charset="0"/>
              </a:rPr>
              <a:t>Lesson 2</a:t>
            </a:r>
            <a:endParaRPr lang="en-US" sz="5400" dirty="0">
              <a:latin typeface="KG Second Chances Sketch"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smtClean="0">
                <a:solidFill>
                  <a:schemeClr val="bg1">
                    <a:lumMod val="95000"/>
                    <a:lumOff val="5000"/>
                  </a:schemeClr>
                </a:solidFill>
                <a:latin typeface="KG Second Chances Sketch" panose="02000000000000000000" pitchFamily="2" charset="0"/>
              </a:rPr>
              <a:t>Activity 3-</a:t>
            </a:r>
            <a:br>
              <a:rPr lang="en-US" sz="10000" dirty="0" smtClean="0">
                <a:solidFill>
                  <a:schemeClr val="bg1">
                    <a:lumMod val="95000"/>
                    <a:lumOff val="5000"/>
                  </a:schemeClr>
                </a:solidFill>
                <a:latin typeface="KG Second Chances Sketch" panose="02000000000000000000" pitchFamily="2" charset="0"/>
              </a:rPr>
            </a:br>
            <a:r>
              <a:rPr lang="en-US" sz="10000" dirty="0" smtClean="0">
                <a:solidFill>
                  <a:schemeClr val="bg1">
                    <a:lumMod val="95000"/>
                    <a:lumOff val="5000"/>
                  </a:schemeClr>
                </a:solidFill>
                <a:latin typeface="KG Second Chances Sketch" panose="02000000000000000000" pitchFamily="2" charset="0"/>
              </a:rPr>
              <a:t>True Lies?</a:t>
            </a:r>
            <a:br>
              <a:rPr lang="en-US" sz="10000" dirty="0" smtClean="0">
                <a:solidFill>
                  <a:schemeClr val="bg1">
                    <a:lumMod val="95000"/>
                    <a:lumOff val="5000"/>
                  </a:schemeClr>
                </a:solidFill>
                <a:latin typeface="KG Second Chances Sketch" panose="02000000000000000000" pitchFamily="2" charset="0"/>
              </a:rPr>
            </a:br>
            <a:r>
              <a:rPr lang="en-US" dirty="0" smtClean="0">
                <a:solidFill>
                  <a:schemeClr val="bg1">
                    <a:lumMod val="95000"/>
                    <a:lumOff val="5000"/>
                  </a:schemeClr>
                </a:solidFill>
                <a:latin typeface="KG Second Chances Sketch" panose="02000000000000000000" pitchFamily="2" charset="0"/>
              </a:rPr>
              <a:t>Lines 94-175</a:t>
            </a:r>
            <a:endParaRPr lang="en-US" dirty="0">
              <a:solidFill>
                <a:schemeClr val="bg1">
                  <a:lumMod val="95000"/>
                  <a:lumOff val="5000"/>
                </a:schemeClr>
              </a:solidFill>
              <a:latin typeface="KG Second Chances Sketch" panose="02000000000000000000" pitchFamily="2" charset="0"/>
            </a:endParaRPr>
          </a:p>
        </p:txBody>
      </p:sp>
    </p:spTree>
    <p:extLst>
      <p:ext uri="{BB962C8B-B14F-4D97-AF65-F5344CB8AC3E}">
        <p14:creationId xmlns:p14="http://schemas.microsoft.com/office/powerpoint/2010/main" val="390477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G Learning to Trust" panose="02000503000000020004" pitchFamily="2" charset="0"/>
              </a:rPr>
              <a:t>Borrowed Robes</a:t>
            </a:r>
            <a:endParaRPr lang="en-US" dirty="0"/>
          </a:p>
        </p:txBody>
      </p:sp>
      <p:sp>
        <p:nvSpPr>
          <p:cNvPr id="23" name="TextBox 22"/>
          <p:cNvSpPr txBox="1"/>
          <p:nvPr/>
        </p:nvSpPr>
        <p:spPr>
          <a:xfrm>
            <a:off x="764296" y="2441448"/>
            <a:ext cx="10652760" cy="2062103"/>
          </a:xfrm>
          <a:prstGeom prst="rect">
            <a:avLst/>
          </a:prstGeom>
          <a:noFill/>
        </p:spPr>
        <p:txBody>
          <a:bodyPr wrap="square" rtlCol="0">
            <a:spAutoFit/>
          </a:bodyPr>
          <a:lstStyle/>
          <a:p>
            <a:r>
              <a:rPr lang="en-US" sz="3200" dirty="0" smtClean="0">
                <a:latin typeface="KG Miss Kindergarten" panose="02000000000000000000" pitchFamily="2" charset="0"/>
              </a:rPr>
              <a:t>Ross and Angus show up to tell Macbeth what we already know. Macbeth is stunned with the fulfillment of the first prophecy. His asides tell us what he is really thinking. </a:t>
            </a:r>
            <a:endParaRPr lang="en-US" sz="3200" dirty="0">
              <a:latin typeface="KG Miss Kindergarten" panose="02000000000000000000" pitchFamily="2" charset="0"/>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390" y="4079074"/>
            <a:ext cx="3238500" cy="2571750"/>
          </a:xfrm>
          <a:prstGeom prst="rect">
            <a:avLst/>
          </a:prstGeom>
        </p:spPr>
      </p:pic>
    </p:spTree>
    <p:extLst>
      <p:ext uri="{BB962C8B-B14F-4D97-AF65-F5344CB8AC3E}">
        <p14:creationId xmlns:p14="http://schemas.microsoft.com/office/powerpoint/2010/main" val="211662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9" descr="editorial eme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762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0" descr="editorial eme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762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8291477" cy="6858000"/>
          </a:xfrm>
          <a:prstGeom prst="rect">
            <a:avLst/>
          </a:prstGeom>
        </p:spPr>
      </p:pic>
      <p:sp>
        <p:nvSpPr>
          <p:cNvPr id="8" name="Rectangle 7"/>
          <p:cNvSpPr/>
          <p:nvPr/>
        </p:nvSpPr>
        <p:spPr>
          <a:xfrm>
            <a:off x="8476488" y="1505712"/>
            <a:ext cx="3438143" cy="3539430"/>
          </a:xfrm>
          <a:prstGeom prst="rect">
            <a:avLst/>
          </a:prstGeom>
        </p:spPr>
        <p:txBody>
          <a:bodyPr wrap="square">
            <a:spAutoFit/>
          </a:bodyPr>
          <a:lstStyle/>
          <a:p>
            <a:r>
              <a:rPr lang="en-US" sz="3200" dirty="0" smtClean="0">
                <a:latin typeface="KG Learning to Trust" panose="02000503000000020004" pitchFamily="2" charset="0"/>
              </a:rPr>
              <a:t>Analyze the following asides </a:t>
            </a:r>
          </a:p>
          <a:p>
            <a:r>
              <a:rPr lang="en-US" sz="3200" dirty="0" smtClean="0">
                <a:latin typeface="KG Learning to Trust" panose="02000503000000020004" pitchFamily="2" charset="0"/>
              </a:rPr>
              <a:t>and decide on what Macbeth’s </a:t>
            </a:r>
          </a:p>
          <a:p>
            <a:r>
              <a:rPr lang="en-US" sz="3200" dirty="0" smtClean="0">
                <a:latin typeface="KG Learning to Trust" panose="02000503000000020004" pitchFamily="2" charset="0"/>
              </a:rPr>
              <a:t>Intentions are at this point in the play. </a:t>
            </a:r>
            <a:endParaRPr lang="en-US" sz="3200" dirty="0"/>
          </a:p>
        </p:txBody>
      </p:sp>
    </p:spTree>
    <p:extLst>
      <p:ext uri="{BB962C8B-B14F-4D97-AF65-F5344CB8AC3E}">
        <p14:creationId xmlns:p14="http://schemas.microsoft.com/office/powerpoint/2010/main" val="386916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smtClean="0">
                <a:solidFill>
                  <a:schemeClr val="bg1">
                    <a:lumMod val="95000"/>
                    <a:lumOff val="5000"/>
                  </a:schemeClr>
                </a:solidFill>
                <a:latin typeface="KG Second Chances Sketch" panose="02000000000000000000" pitchFamily="2" charset="0"/>
              </a:rPr>
              <a:t>Activity 4-</a:t>
            </a:r>
            <a:br>
              <a:rPr lang="en-US" sz="10000" dirty="0" smtClean="0">
                <a:solidFill>
                  <a:schemeClr val="bg1">
                    <a:lumMod val="95000"/>
                    <a:lumOff val="5000"/>
                  </a:schemeClr>
                </a:solidFill>
                <a:latin typeface="KG Second Chances Sketch" panose="02000000000000000000" pitchFamily="2" charset="0"/>
              </a:rPr>
            </a:br>
            <a:r>
              <a:rPr lang="en-US" sz="10000" dirty="0" smtClean="0">
                <a:solidFill>
                  <a:schemeClr val="bg1">
                    <a:lumMod val="95000"/>
                    <a:lumOff val="5000"/>
                  </a:schemeClr>
                </a:solidFill>
                <a:latin typeface="KG Second Chances Sketch" panose="02000000000000000000" pitchFamily="2" charset="0"/>
              </a:rPr>
              <a:t>Quick Write</a:t>
            </a:r>
            <a:endParaRPr lang="en-US" sz="10000" dirty="0">
              <a:solidFill>
                <a:schemeClr val="bg1">
                  <a:lumMod val="95000"/>
                  <a:lumOff val="5000"/>
                </a:schemeClr>
              </a:solidFill>
              <a:latin typeface="KG Second Chances Sketch" panose="02000000000000000000" pitchFamily="2" charset="0"/>
            </a:endParaRPr>
          </a:p>
        </p:txBody>
      </p:sp>
    </p:spTree>
    <p:extLst>
      <p:ext uri="{BB962C8B-B14F-4D97-AF65-F5344CB8AC3E}">
        <p14:creationId xmlns:p14="http://schemas.microsoft.com/office/powerpoint/2010/main" val="369443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900" indent="0" algn="ctr">
              <a:buNone/>
            </a:pPr>
            <a:endParaRPr lang="en-US" sz="3600" dirty="0" smtClean="0">
              <a:effectLst/>
              <a:latin typeface="KG Miss Kindergarten" panose="02000000000000000000" pitchFamily="2" charset="0"/>
            </a:endParaRPr>
          </a:p>
          <a:p>
            <a:pPr marL="36900" indent="0" algn="ctr">
              <a:buNone/>
            </a:pPr>
            <a:r>
              <a:rPr lang="en-US" sz="3600" dirty="0" smtClean="0">
                <a:effectLst/>
                <a:latin typeface="KG Miss Kindergarten" panose="02000000000000000000" pitchFamily="2" charset="0"/>
              </a:rPr>
              <a:t>What </a:t>
            </a:r>
            <a:r>
              <a:rPr lang="en-US" sz="3600" dirty="0">
                <a:effectLst/>
                <a:latin typeface="KG Miss Kindergarten" panose="02000000000000000000" pitchFamily="2" charset="0"/>
              </a:rPr>
              <a:t>do these asides tell us about Macbeth’s thoughts and how he feels about them?</a:t>
            </a:r>
            <a:r>
              <a:rPr lang="en-US" sz="3600" b="1" dirty="0">
                <a:effectLst/>
                <a:latin typeface="KG Miss Kindergarten" panose="02000000000000000000" pitchFamily="2" charset="0"/>
              </a:rPr>
              <a:t> </a:t>
            </a:r>
          </a:p>
          <a:p>
            <a:endParaRPr lang="en-US" dirty="0"/>
          </a:p>
        </p:txBody>
      </p:sp>
      <p:sp>
        <p:nvSpPr>
          <p:cNvPr id="4" name="Title 1"/>
          <p:cNvSpPr>
            <a:spLocks noGrp="1"/>
          </p:cNvSpPr>
          <p:nvPr>
            <p:ph type="title"/>
          </p:nvPr>
        </p:nvSpPr>
        <p:spPr/>
        <p:txBody>
          <a:bodyPr/>
          <a:lstStyle/>
          <a:p>
            <a:r>
              <a:rPr lang="en-US" dirty="0" smtClean="0">
                <a:latin typeface="KG Learning to Trust" panose="02000503000000020004" pitchFamily="2" charset="0"/>
              </a:rPr>
              <a:t>Prompt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872" y="3632747"/>
            <a:ext cx="2318008" cy="29737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3761824"/>
            <a:ext cx="2446024" cy="2994029"/>
          </a:xfrm>
          <a:prstGeom prst="rect">
            <a:avLst/>
          </a:prstGeom>
        </p:spPr>
      </p:pic>
    </p:spTree>
    <p:extLst>
      <p:ext uri="{BB962C8B-B14F-4D97-AF65-F5344CB8AC3E}">
        <p14:creationId xmlns:p14="http://schemas.microsoft.com/office/powerpoint/2010/main" val="86975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smtClean="0">
                <a:solidFill>
                  <a:schemeClr val="bg1">
                    <a:lumMod val="95000"/>
                    <a:lumOff val="5000"/>
                  </a:schemeClr>
                </a:solidFill>
                <a:latin typeface="KG Second Chances Sketch" panose="02000000000000000000" pitchFamily="2" charset="0"/>
              </a:rPr>
              <a:t>Activator-</a:t>
            </a:r>
            <a:br>
              <a:rPr lang="en-US" sz="10000" dirty="0" smtClean="0">
                <a:solidFill>
                  <a:schemeClr val="bg1">
                    <a:lumMod val="95000"/>
                    <a:lumOff val="5000"/>
                  </a:schemeClr>
                </a:solidFill>
                <a:latin typeface="KG Second Chances Sketch" panose="02000000000000000000" pitchFamily="2" charset="0"/>
              </a:rPr>
            </a:br>
            <a:r>
              <a:rPr lang="en-US" sz="10000" dirty="0" smtClean="0">
                <a:solidFill>
                  <a:schemeClr val="bg1">
                    <a:lumMod val="95000"/>
                    <a:lumOff val="5000"/>
                  </a:schemeClr>
                </a:solidFill>
                <a:latin typeface="KG Second Chances Sketch" panose="02000000000000000000" pitchFamily="2" charset="0"/>
              </a:rPr>
              <a:t>Who are you talking to?</a:t>
            </a:r>
            <a:endParaRPr lang="en-US" sz="10000" dirty="0">
              <a:solidFill>
                <a:schemeClr val="bg1">
                  <a:lumMod val="95000"/>
                  <a:lumOff val="5000"/>
                </a:schemeClr>
              </a:solidFill>
              <a:latin typeface="KG Second Chances Sketch" panose="02000000000000000000" pitchFamily="2" charset="0"/>
            </a:endParaRP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47" y="2655146"/>
            <a:ext cx="10353762" cy="970450"/>
          </a:xfrm>
        </p:spPr>
        <p:txBody>
          <a:bodyPr/>
          <a:lstStyle/>
          <a:p>
            <a:r>
              <a:rPr lang="en-US" dirty="0" smtClean="0">
                <a:hlinkClick r:id="rId2"/>
              </a:rPr>
              <a:t>Watch Me!</a:t>
            </a:r>
            <a:endParaRPr lang="en-US" dirty="0"/>
          </a:p>
        </p:txBody>
      </p:sp>
      <p:sp>
        <p:nvSpPr>
          <p:cNvPr id="4" name="TextBox 3"/>
          <p:cNvSpPr txBox="1"/>
          <p:nvPr/>
        </p:nvSpPr>
        <p:spPr>
          <a:xfrm>
            <a:off x="448056" y="996696"/>
            <a:ext cx="10435453" cy="954107"/>
          </a:xfrm>
          <a:prstGeom prst="rect">
            <a:avLst/>
          </a:prstGeom>
          <a:noFill/>
        </p:spPr>
        <p:txBody>
          <a:bodyPr wrap="square" rtlCol="0">
            <a:spAutoFit/>
          </a:bodyPr>
          <a:lstStyle/>
          <a:p>
            <a:pPr algn="ctr"/>
            <a:r>
              <a:rPr lang="en-US" sz="2800" dirty="0" smtClean="0">
                <a:latin typeface="KG Learning to Trust" panose="02000503000000020004" pitchFamily="2" charset="0"/>
              </a:rPr>
              <a:t>Watch this video and notice who Jimmy Fallon is talking to when he is looking at the camera</a:t>
            </a:r>
            <a:r>
              <a:rPr lang="en-US" dirty="0" smtClean="0">
                <a:latin typeface="KG Learning to Trust" panose="02000503000000020004" pitchFamily="2" charset="0"/>
              </a:rPr>
              <a:t>.</a:t>
            </a:r>
            <a:endParaRPr lang="en-US" dirty="0">
              <a:latin typeface="KG Learning to Trust" panose="02000503000000020004" pitchFamily="2" charset="0"/>
            </a:endParaRPr>
          </a:p>
        </p:txBody>
      </p:sp>
    </p:spTree>
    <p:extLst>
      <p:ext uri="{BB962C8B-B14F-4D97-AF65-F5344CB8AC3E}">
        <p14:creationId xmlns:p14="http://schemas.microsoft.com/office/powerpoint/2010/main" val="226984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347" y="435864"/>
            <a:ext cx="10353762" cy="970450"/>
          </a:xfrm>
        </p:spPr>
        <p:txBody>
          <a:bodyPr/>
          <a:lstStyle/>
          <a:p>
            <a:r>
              <a:rPr lang="en-US" dirty="0" smtClean="0">
                <a:latin typeface="KG Learning to Trust" panose="02000503000000020004" pitchFamily="2" charset="0"/>
              </a:rPr>
              <a:t>Who is he talking to in this clip?</a:t>
            </a:r>
            <a:endParaRPr lang="en-US" dirty="0">
              <a:latin typeface="KG Learning to Trust" panose="02000503000000020004" pitchFamily="2" charset="0"/>
            </a:endParaRPr>
          </a:p>
        </p:txBody>
      </p:sp>
      <p:sp>
        <p:nvSpPr>
          <p:cNvPr id="3" name="Content Placeholder 2"/>
          <p:cNvSpPr>
            <a:spLocks noGrp="1"/>
          </p:cNvSpPr>
          <p:nvPr>
            <p:ph idx="1"/>
          </p:nvPr>
        </p:nvSpPr>
        <p:spPr/>
        <p:txBody>
          <a:bodyPr>
            <a:noAutofit/>
          </a:bodyPr>
          <a:lstStyle/>
          <a:p>
            <a:pPr marL="36900" indent="0">
              <a:buNone/>
            </a:pPr>
            <a:r>
              <a:rPr lang="en-US" sz="2800" dirty="0" smtClean="0">
                <a:latin typeface="KG Miss Kindergarten" panose="02000000000000000000" pitchFamily="2" charset="0"/>
              </a:rPr>
              <a:t>He is talking to YOU!  This literary technique is called an aside. An </a:t>
            </a:r>
            <a:r>
              <a:rPr lang="en-US" sz="4000" b="1" dirty="0" smtClean="0">
                <a:latin typeface="KG Miss Kindergarten" panose="02000000000000000000" pitchFamily="2" charset="0"/>
              </a:rPr>
              <a:t>aside</a:t>
            </a:r>
            <a:r>
              <a:rPr lang="en-US" sz="2800" dirty="0" smtClean="0">
                <a:latin typeface="KG Miss Kindergarten" panose="02000000000000000000" pitchFamily="2" charset="0"/>
              </a:rPr>
              <a:t> is used in plays, commercials, television programs, and movies as a way for a character to talk directly to the audience. It is can be staged as the character is talking to himself or to you as the viewer. Plays usually stage asides as characters who are talking to themselves, but they are saying something that needs to be known by you, the audience. </a:t>
            </a:r>
            <a:endParaRPr lang="en-US" sz="2800" dirty="0">
              <a:latin typeface="KG Miss Kindergarte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790" y="104816"/>
            <a:ext cx="1333037" cy="1600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4148" y="218226"/>
            <a:ext cx="1417852" cy="1702013"/>
          </a:xfrm>
          <a:prstGeom prst="rect">
            <a:avLst/>
          </a:prstGeom>
        </p:spPr>
      </p:pic>
    </p:spTree>
    <p:extLst>
      <p:ext uri="{BB962C8B-B14F-4D97-AF65-F5344CB8AC3E}">
        <p14:creationId xmlns:p14="http://schemas.microsoft.com/office/powerpoint/2010/main" val="335372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smtClean="0">
                <a:solidFill>
                  <a:schemeClr val="bg1">
                    <a:lumMod val="95000"/>
                    <a:lumOff val="5000"/>
                  </a:schemeClr>
                </a:solidFill>
                <a:latin typeface="KG Second Chances Sketch" panose="02000000000000000000" pitchFamily="2" charset="0"/>
              </a:rPr>
              <a:t>Activity 1-</a:t>
            </a:r>
            <a:br>
              <a:rPr lang="en-US" sz="10000" dirty="0" smtClean="0">
                <a:solidFill>
                  <a:schemeClr val="bg1">
                    <a:lumMod val="95000"/>
                    <a:lumOff val="5000"/>
                  </a:schemeClr>
                </a:solidFill>
                <a:latin typeface="KG Second Chances Sketch" panose="02000000000000000000" pitchFamily="2" charset="0"/>
              </a:rPr>
            </a:br>
            <a:r>
              <a:rPr lang="en-US" sz="10000" dirty="0" smtClean="0">
                <a:solidFill>
                  <a:schemeClr val="bg1">
                    <a:lumMod val="95000"/>
                    <a:lumOff val="5000"/>
                  </a:schemeClr>
                </a:solidFill>
                <a:latin typeface="KG Second Chances Sketch" panose="02000000000000000000" pitchFamily="2" charset="0"/>
              </a:rPr>
              <a:t>What is the Purpose?</a:t>
            </a:r>
            <a:br>
              <a:rPr lang="en-US" sz="10000" dirty="0" smtClean="0">
                <a:solidFill>
                  <a:schemeClr val="bg1">
                    <a:lumMod val="95000"/>
                    <a:lumOff val="5000"/>
                  </a:schemeClr>
                </a:solidFill>
                <a:latin typeface="KG Second Chances Sketch" panose="02000000000000000000" pitchFamily="2" charset="0"/>
              </a:rPr>
            </a:br>
            <a:r>
              <a:rPr lang="en-US" sz="4400" dirty="0" smtClean="0">
                <a:solidFill>
                  <a:schemeClr val="bg1">
                    <a:lumMod val="95000"/>
                    <a:lumOff val="5000"/>
                  </a:schemeClr>
                </a:solidFill>
                <a:latin typeface="KG Second Chances Sketch" panose="02000000000000000000" pitchFamily="2" charset="0"/>
              </a:rPr>
              <a:t>Lines 1-38</a:t>
            </a:r>
            <a:endParaRPr lang="en-US" sz="4400" dirty="0">
              <a:solidFill>
                <a:schemeClr val="bg1">
                  <a:lumMod val="95000"/>
                  <a:lumOff val="5000"/>
                </a:schemeClr>
              </a:solidFill>
              <a:latin typeface="KG Second Chances Sketch" panose="02000000000000000000" pitchFamily="2" charset="0"/>
            </a:endParaRPr>
          </a:p>
        </p:txBody>
      </p:sp>
    </p:spTree>
    <p:extLst>
      <p:ext uri="{BB962C8B-B14F-4D97-AF65-F5344CB8AC3E}">
        <p14:creationId xmlns:p14="http://schemas.microsoft.com/office/powerpoint/2010/main" val="262536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G Learning to Trust" panose="02000503000000020004" pitchFamily="2" charset="0"/>
              </a:rPr>
              <a:t>Enter the Weird Sisters</a:t>
            </a:r>
            <a:endParaRPr lang="en-US" dirty="0">
              <a:latin typeface="KG Learning to Trust" panose="02000503000000020004"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859979"/>
            <a:ext cx="3044427" cy="4059237"/>
          </a:xfrm>
        </p:spPr>
      </p:pic>
      <p:sp>
        <p:nvSpPr>
          <p:cNvPr id="5" name="TextBox 4"/>
          <p:cNvSpPr txBox="1"/>
          <p:nvPr/>
        </p:nvSpPr>
        <p:spPr>
          <a:xfrm>
            <a:off x="4407408" y="2194560"/>
            <a:ext cx="6675120" cy="3046988"/>
          </a:xfrm>
          <a:prstGeom prst="rect">
            <a:avLst/>
          </a:prstGeom>
          <a:noFill/>
        </p:spPr>
        <p:txBody>
          <a:bodyPr wrap="square" rtlCol="0">
            <a:spAutoFit/>
          </a:bodyPr>
          <a:lstStyle/>
          <a:p>
            <a:r>
              <a:rPr lang="en-US" sz="3200" dirty="0" smtClean="0">
                <a:latin typeface="KG Miss Kindergarten" panose="02000000000000000000" pitchFamily="2" charset="0"/>
              </a:rPr>
              <a:t>The conversation the witches are having when the scene opens has NOTHING to do with the advancement of the play. Why would Shakespeare include this conversation?</a:t>
            </a:r>
            <a:endParaRPr lang="en-US" sz="3200" dirty="0">
              <a:latin typeface="KG Miss Kindergarten" panose="02000000000000000000" pitchFamily="2" charset="0"/>
            </a:endParaRPr>
          </a:p>
        </p:txBody>
      </p:sp>
    </p:spTree>
    <p:extLst>
      <p:ext uri="{BB962C8B-B14F-4D97-AF65-F5344CB8AC3E}">
        <p14:creationId xmlns:p14="http://schemas.microsoft.com/office/powerpoint/2010/main" val="326478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smtClean="0">
                <a:solidFill>
                  <a:schemeClr val="bg1">
                    <a:lumMod val="95000"/>
                    <a:lumOff val="5000"/>
                  </a:schemeClr>
                </a:solidFill>
                <a:latin typeface="KG Second Chances Sketch" panose="02000000000000000000" pitchFamily="2" charset="0"/>
              </a:rPr>
              <a:t>Activity 2-</a:t>
            </a:r>
            <a:br>
              <a:rPr lang="en-US" sz="10000" dirty="0" smtClean="0">
                <a:solidFill>
                  <a:schemeClr val="bg1">
                    <a:lumMod val="95000"/>
                    <a:lumOff val="5000"/>
                  </a:schemeClr>
                </a:solidFill>
                <a:latin typeface="KG Second Chances Sketch" panose="02000000000000000000" pitchFamily="2" charset="0"/>
              </a:rPr>
            </a:br>
            <a:r>
              <a:rPr lang="en-US" sz="10000" dirty="0" smtClean="0">
                <a:solidFill>
                  <a:schemeClr val="bg1">
                    <a:lumMod val="95000"/>
                    <a:lumOff val="5000"/>
                  </a:schemeClr>
                </a:solidFill>
                <a:latin typeface="KG Second Chances Sketch" panose="02000000000000000000" pitchFamily="2" charset="0"/>
              </a:rPr>
              <a:t>The Prophesies</a:t>
            </a:r>
            <a:br>
              <a:rPr lang="en-US" sz="10000" dirty="0" smtClean="0">
                <a:solidFill>
                  <a:schemeClr val="bg1">
                    <a:lumMod val="95000"/>
                    <a:lumOff val="5000"/>
                  </a:schemeClr>
                </a:solidFill>
                <a:latin typeface="KG Second Chances Sketch" panose="02000000000000000000" pitchFamily="2" charset="0"/>
              </a:rPr>
            </a:br>
            <a:r>
              <a:rPr lang="en-US" dirty="0" smtClean="0">
                <a:solidFill>
                  <a:schemeClr val="bg1">
                    <a:lumMod val="95000"/>
                    <a:lumOff val="5000"/>
                  </a:schemeClr>
                </a:solidFill>
                <a:latin typeface="KG Second Chances Sketch" panose="02000000000000000000" pitchFamily="2" charset="0"/>
              </a:rPr>
              <a:t>Lines 39-93 </a:t>
            </a:r>
            <a:endParaRPr lang="en-US" dirty="0">
              <a:solidFill>
                <a:schemeClr val="bg1">
                  <a:lumMod val="95000"/>
                  <a:lumOff val="5000"/>
                </a:schemeClr>
              </a:solidFill>
              <a:latin typeface="KG Second Chances Sketch" panose="02000000000000000000" pitchFamily="2" charset="0"/>
            </a:endParaRPr>
          </a:p>
        </p:txBody>
      </p:sp>
    </p:spTree>
    <p:extLst>
      <p:ext uri="{BB962C8B-B14F-4D97-AF65-F5344CB8AC3E}">
        <p14:creationId xmlns:p14="http://schemas.microsoft.com/office/powerpoint/2010/main" val="65575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G Learning to Trust" panose="02000503000000020004" pitchFamily="2" charset="0"/>
              </a:rPr>
              <a:t>I predict that you will………..</a:t>
            </a:r>
            <a:endParaRPr lang="en-US" dirty="0"/>
          </a:p>
        </p:txBody>
      </p:sp>
      <p:sp>
        <p:nvSpPr>
          <p:cNvPr id="3" name="Content Placeholder 2"/>
          <p:cNvSpPr>
            <a:spLocks noGrp="1"/>
          </p:cNvSpPr>
          <p:nvPr>
            <p:ph idx="1"/>
          </p:nvPr>
        </p:nvSpPr>
        <p:spPr/>
        <p:txBody>
          <a:bodyPr>
            <a:normAutofit/>
          </a:bodyPr>
          <a:lstStyle/>
          <a:p>
            <a:pPr marL="36900" indent="0">
              <a:buNone/>
            </a:pPr>
            <a:r>
              <a:rPr lang="en-US" sz="2400" dirty="0" smtClean="0">
                <a:latin typeface="KG Miss Kindergarten" panose="02000000000000000000" pitchFamily="2" charset="0"/>
              </a:rPr>
              <a:t>The witches tell Macbeth………</a:t>
            </a:r>
          </a:p>
          <a:p>
            <a:pPr marL="494100" indent="-457200">
              <a:buAutoNum type="arabicPeriod"/>
            </a:pPr>
            <a:r>
              <a:rPr lang="en-US" sz="2400" dirty="0" smtClean="0">
                <a:latin typeface="KG Miss Kindergarten" panose="02000000000000000000" pitchFamily="2" charset="0"/>
              </a:rPr>
              <a:t>He is Thane of </a:t>
            </a:r>
            <a:r>
              <a:rPr lang="en-US" sz="2400" dirty="0" err="1" smtClean="0">
                <a:latin typeface="KG Miss Kindergarten" panose="02000000000000000000" pitchFamily="2" charset="0"/>
              </a:rPr>
              <a:t>Glamis</a:t>
            </a:r>
            <a:r>
              <a:rPr lang="en-US" sz="2400" dirty="0" smtClean="0">
                <a:latin typeface="KG Miss Kindergarten" panose="02000000000000000000" pitchFamily="2" charset="0"/>
              </a:rPr>
              <a:t> (He already knows that)</a:t>
            </a:r>
          </a:p>
          <a:p>
            <a:pPr marL="494100" indent="-457200">
              <a:buAutoNum type="arabicPeriod"/>
            </a:pPr>
            <a:r>
              <a:rPr lang="en-US" sz="2400" dirty="0" smtClean="0">
                <a:latin typeface="KG Miss Kindergarten" panose="02000000000000000000" pitchFamily="2" charset="0"/>
              </a:rPr>
              <a:t>He is Thane of Cawdor (He thinks that the Thane of Cawdor is alive)</a:t>
            </a:r>
          </a:p>
          <a:p>
            <a:pPr marL="494100" indent="-457200">
              <a:buAutoNum type="arabicPeriod"/>
            </a:pPr>
            <a:r>
              <a:rPr lang="en-US" sz="2400" dirty="0" smtClean="0">
                <a:latin typeface="KG Miss Kindergarten" panose="02000000000000000000" pitchFamily="2" charset="0"/>
              </a:rPr>
              <a:t>He will be king. </a:t>
            </a:r>
          </a:p>
          <a:p>
            <a:pPr marL="36900" indent="0">
              <a:buNone/>
            </a:pPr>
            <a:endParaRPr lang="en-US" sz="2400" dirty="0">
              <a:latin typeface="KG Miss Kindergarten" panose="02000000000000000000" pitchFamily="2" charset="0"/>
            </a:endParaRPr>
          </a:p>
          <a:p>
            <a:pPr marL="36900" indent="0">
              <a:buNone/>
            </a:pPr>
            <a:r>
              <a:rPr lang="en-US" sz="2400" dirty="0" smtClean="0">
                <a:latin typeface="KG Miss Kindergarten" panose="02000000000000000000" pitchFamily="2" charset="0"/>
              </a:rPr>
              <a:t>They tell Banquo…….</a:t>
            </a:r>
          </a:p>
          <a:p>
            <a:pPr marL="36900" indent="0">
              <a:buNone/>
            </a:pPr>
            <a:r>
              <a:rPr lang="en-US" sz="2400" dirty="0" smtClean="0">
                <a:latin typeface="KG Miss Kindergarten" panose="02000000000000000000" pitchFamily="2" charset="0"/>
              </a:rPr>
              <a:t>1. That he will not be king, but his </a:t>
            </a:r>
            <a:r>
              <a:rPr lang="en-US" sz="2400" dirty="0" smtClean="0">
                <a:latin typeface="KG Miss Kindergarten" panose="02000000000000000000" pitchFamily="2" charset="0"/>
              </a:rPr>
              <a:t>sons </a:t>
            </a:r>
            <a:r>
              <a:rPr lang="en-US" sz="2400" dirty="0" smtClean="0">
                <a:latin typeface="KG Miss Kindergarten" panose="02000000000000000000" pitchFamily="2" charset="0"/>
              </a:rPr>
              <a:t>will be.</a:t>
            </a:r>
            <a:endParaRPr lang="en-US" sz="2400" dirty="0">
              <a:latin typeface="KG Miss Kindergarten" panose="02000000000000000000" pitchFamily="2" charset="0"/>
            </a:endParaRPr>
          </a:p>
        </p:txBody>
      </p:sp>
    </p:spTree>
    <p:extLst>
      <p:ext uri="{BB962C8B-B14F-4D97-AF65-F5344CB8AC3E}">
        <p14:creationId xmlns:p14="http://schemas.microsoft.com/office/powerpoint/2010/main" val="25880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G Learning to Trust" panose="02000503000000020004" pitchFamily="2" charset="0"/>
              </a:rPr>
              <a:t>Putting </a:t>
            </a:r>
            <a:r>
              <a:rPr lang="en-US" dirty="0">
                <a:latin typeface="KG Learning to Trust" panose="02000503000000020004" pitchFamily="2" charset="0"/>
              </a:rPr>
              <a:t>i</a:t>
            </a:r>
            <a:r>
              <a:rPr lang="en-US" dirty="0" smtClean="0">
                <a:latin typeface="KG Learning to Trust" panose="02000503000000020004" pitchFamily="2" charset="0"/>
              </a:rPr>
              <a:t>t </a:t>
            </a:r>
            <a:r>
              <a:rPr lang="en-US" dirty="0">
                <a:latin typeface="KG Learning to Trust" panose="02000503000000020004" pitchFamily="2" charset="0"/>
              </a:rPr>
              <a:t>a</a:t>
            </a:r>
            <a:r>
              <a:rPr lang="en-US" dirty="0" smtClean="0">
                <a:latin typeface="KG Learning to Trust" panose="02000503000000020004" pitchFamily="2" charset="0"/>
              </a:rPr>
              <a:t>ll Together……</a:t>
            </a:r>
            <a:endParaRPr lang="en-US" dirty="0"/>
          </a:p>
        </p:txBody>
      </p:sp>
      <p:sp>
        <p:nvSpPr>
          <p:cNvPr id="3" name="Content Placeholder 2"/>
          <p:cNvSpPr>
            <a:spLocks noGrp="1"/>
          </p:cNvSpPr>
          <p:nvPr>
            <p:ph idx="1"/>
          </p:nvPr>
        </p:nvSpPr>
        <p:spPr/>
        <p:txBody>
          <a:bodyPr>
            <a:normAutofit/>
          </a:bodyPr>
          <a:lstStyle/>
          <a:p>
            <a:pPr marL="36900" indent="0">
              <a:buNone/>
            </a:pPr>
            <a:r>
              <a:rPr lang="en-US" sz="3600" dirty="0" smtClean="0">
                <a:latin typeface="KG Miss Kindergarten" panose="02000000000000000000" pitchFamily="2" charset="0"/>
              </a:rPr>
              <a:t>Based on what you know about witches during this time period, how do you think the following people would feel about the prophesies? </a:t>
            </a:r>
          </a:p>
          <a:p>
            <a:pPr marL="36900" indent="0">
              <a:buNone/>
            </a:pPr>
            <a:endParaRPr lang="en-US" sz="3600" dirty="0" smtClean="0">
              <a:latin typeface="KG Miss Kindergarten" panose="02000000000000000000" pitchFamily="2" charset="0"/>
            </a:endParaRPr>
          </a:p>
          <a:p>
            <a:pPr marL="36900" indent="0" algn="ctr">
              <a:buNone/>
            </a:pPr>
            <a:r>
              <a:rPr lang="en-US" sz="3600" dirty="0" smtClean="0">
                <a:latin typeface="KG Miss Kindergarten" panose="02000000000000000000" pitchFamily="2" charset="0"/>
              </a:rPr>
              <a:t>Macbeth			Banquo			The Audience</a:t>
            </a:r>
            <a:endParaRPr lang="en-US" sz="3600" dirty="0">
              <a:latin typeface="KG Miss Kindergarte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44803">
            <a:off x="10377479" y="-64007"/>
            <a:ext cx="1152689" cy="2615184"/>
          </a:xfrm>
          <a:prstGeom prst="rect">
            <a:avLst/>
          </a:prstGeom>
        </p:spPr>
      </p:pic>
    </p:spTree>
    <p:extLst>
      <p:ext uri="{BB962C8B-B14F-4D97-AF65-F5344CB8AC3E}">
        <p14:creationId xmlns:p14="http://schemas.microsoft.com/office/powerpoint/2010/main" val="3450950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1155</TotalTime>
  <Words>330</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KG Learning to Trust</vt:lpstr>
      <vt:lpstr>Wingdings 2</vt:lpstr>
      <vt:lpstr>KG Second Chances Sketch</vt:lpstr>
      <vt:lpstr>KG Miss Kindergarten</vt:lpstr>
      <vt:lpstr>Calisto MT</vt:lpstr>
      <vt:lpstr>Trebuchet MS</vt:lpstr>
      <vt:lpstr>Slate</vt:lpstr>
      <vt:lpstr>The Tragedy of Macbeth</vt:lpstr>
      <vt:lpstr>Activator- Who are you talking to?</vt:lpstr>
      <vt:lpstr>Watch Me!</vt:lpstr>
      <vt:lpstr>Who is he talking to in this clip?</vt:lpstr>
      <vt:lpstr>Activity 1- What is the Purpose? Lines 1-38</vt:lpstr>
      <vt:lpstr>Enter the Weird Sisters</vt:lpstr>
      <vt:lpstr>Activity 2- The Prophesies Lines 39-93 </vt:lpstr>
      <vt:lpstr>I predict that you will………..</vt:lpstr>
      <vt:lpstr>Putting it all Together……</vt:lpstr>
      <vt:lpstr>Activity 3- True Lies? Lines 94-175</vt:lpstr>
      <vt:lpstr>Borrowed Robes</vt:lpstr>
      <vt:lpstr>PowerPoint Presentation</vt:lpstr>
      <vt:lpstr>Activity 4- Quick Write</vt:lpstr>
      <vt:lpstr>Prompt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BAUERLE, MELISSA</cp:lastModifiedBy>
  <cp:revision>16</cp:revision>
  <dcterms:created xsi:type="dcterms:W3CDTF">2016-02-12T14:27:23Z</dcterms:created>
  <dcterms:modified xsi:type="dcterms:W3CDTF">2018-01-18T12:10:55Z</dcterms:modified>
</cp:coreProperties>
</file>