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57" r:id="rId6"/>
    <p:sldId id="267" r:id="rId7"/>
    <p:sldId id="265" r:id="rId8"/>
    <p:sldId id="258" r:id="rId9"/>
    <p:sldId id="266" r:id="rId10"/>
    <p:sldId id="259" r:id="rId11"/>
    <p:sldId id="268" r:id="rId12"/>
  </p:sldIdLst>
  <p:sldSz cx="12192000" cy="6858000"/>
  <p:notesSz cx="6858000" cy="9144000"/>
  <p:embeddedFontLst>
    <p:embeddedFont>
      <p:font typeface="Trebuchet MS" panose="020B0603020202020204" pitchFamily="34" charset="0"/>
      <p:regular r:id="rId13"/>
      <p:bold r:id="rId14"/>
      <p:italic r:id="rId15"/>
      <p:boldItalic r:id="rId16"/>
    </p:embeddedFont>
    <p:embeddedFont>
      <p:font typeface="KG Miss Kindergarten" panose="02000000000000000000" pitchFamily="2" charset="0"/>
      <p:regular r:id="rId17"/>
    </p:embeddedFont>
    <p:embeddedFont>
      <p:font typeface="KG Second Chances Sketch" panose="02000000000000000000" pitchFamily="2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KG Learning to Trust" panose="02000503000000020004" pitchFamily="2" charset="0"/>
      <p:regular r:id="rId23"/>
    </p:embeddedFont>
    <p:embeddedFont>
      <p:font typeface="Calisto MT" panose="02040603050505030304" pitchFamily="18" charset="0"/>
      <p:regular r:id="rId24"/>
      <p:bold r:id="rId25"/>
      <p:italic r:id="rId26"/>
      <p:boldItalic r:id="rId27"/>
    </p:embeddedFont>
    <p:embeddedFont>
      <p:font typeface="Wingdings 2" panose="05020102010507070707" pitchFamily="18" charset="2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6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4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0485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6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8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2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4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7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EAD956B-51E2-496B-A62F-688F4682F1E0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8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639" y="-519386"/>
            <a:ext cx="9440034" cy="1828801"/>
          </a:xfrm>
        </p:spPr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The Tragedy of Macbeth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507" y="5678906"/>
            <a:ext cx="1167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Second Chances Sketch" panose="02000000000000000000" pitchFamily="2" charset="0"/>
              </a:rPr>
              <a:t>Lesson 7-Act 3, Scenes 1-3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8" y="1577189"/>
            <a:ext cx="5129397" cy="38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45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3-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Close Reading of 3.3</a:t>
            </a:r>
          </a:p>
        </p:txBody>
      </p:sp>
    </p:spTree>
    <p:extLst>
      <p:ext uri="{BB962C8B-B14F-4D97-AF65-F5344CB8AC3E}">
        <p14:creationId xmlns:p14="http://schemas.microsoft.com/office/powerpoint/2010/main" val="3904774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222" y="0"/>
            <a:ext cx="10353762" cy="4058751"/>
          </a:xfrm>
        </p:spPr>
        <p:txBody>
          <a:bodyPr/>
          <a:lstStyle/>
          <a:p>
            <a:pPr marL="36900" lvl="0" indent="0" algn="ctr">
              <a:buNone/>
            </a:pPr>
            <a:endParaRPr lang="en-US" sz="3600" dirty="0">
              <a:effectLst/>
              <a:latin typeface="KG Miss Kindergarten" panose="02000000000000000000" pitchFamily="2" charset="0"/>
            </a:endParaRPr>
          </a:p>
          <a:p>
            <a:pPr marL="36900" lvl="0" indent="0" algn="ctr">
              <a:buNone/>
            </a:pPr>
            <a:endParaRPr lang="en-US" sz="3600" dirty="0">
              <a:effectLst/>
              <a:latin typeface="KG Miss Kindergarten" panose="02000000000000000000" pitchFamily="2" charset="0"/>
            </a:endParaRPr>
          </a:p>
          <a:p>
            <a:pPr marL="36900" lvl="0" indent="0" algn="ctr">
              <a:buNone/>
            </a:pPr>
            <a:r>
              <a:rPr lang="en-US" sz="3600" dirty="0">
                <a:effectLst/>
                <a:latin typeface="KG Miss Kindergarten" panose="02000000000000000000" pitchFamily="2" charset="0"/>
              </a:rPr>
              <a:t>What is dangerous about </a:t>
            </a:r>
            <a:r>
              <a:rPr lang="en-US" sz="3600" dirty="0" err="1">
                <a:effectLst/>
                <a:latin typeface="KG Miss Kindergarten" panose="02000000000000000000" pitchFamily="2" charset="0"/>
              </a:rPr>
              <a:t>Fleance</a:t>
            </a:r>
            <a:r>
              <a:rPr lang="en-US" sz="3600" dirty="0">
                <a:effectLst/>
                <a:latin typeface="KG Miss Kindergarten" panose="02000000000000000000" pitchFamily="2" charset="0"/>
              </a:rPr>
              <a:t> escaping?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47" y="2521775"/>
            <a:ext cx="534416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2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Activator-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Banquo’s Thoughts</a:t>
            </a:r>
          </a:p>
        </p:txBody>
      </p:sp>
    </p:spTree>
    <p:extLst>
      <p:ext uri="{BB962C8B-B14F-4D97-AF65-F5344CB8AC3E}">
        <p14:creationId xmlns:p14="http://schemas.microsoft.com/office/powerpoint/2010/main" val="130423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KG Learning to Trust" panose="02000503000000020004" pitchFamily="2" charset="0"/>
              </a:rPr>
              <a:t>Matching Game-Banquo’s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81473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Thou hast it now—king, Cawdor, </a:t>
            </a:r>
            <a:r>
              <a:rPr lang="en-US" dirty="0" err="1">
                <a:effectLst/>
                <a:latin typeface="KG Miss Kindergarten" panose="02000000000000000000" pitchFamily="2" charset="0"/>
              </a:rPr>
              <a:t>Glamis</a:t>
            </a:r>
            <a:r>
              <a:rPr lang="en-US" dirty="0">
                <a:effectLst/>
                <a:latin typeface="KG Miss Kindergarten" panose="02000000000000000000" pitchFamily="2" charset="0"/>
              </a:rPr>
              <a:t>, all</a:t>
            </a:r>
          </a:p>
          <a:p>
            <a:pPr marL="36900" indent="0" algn="ctr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As the </a:t>
            </a:r>
            <a:r>
              <a:rPr lang="en-US" dirty="0" err="1">
                <a:effectLst/>
                <a:latin typeface="KG Miss Kindergarten" panose="02000000000000000000" pitchFamily="2" charset="0"/>
              </a:rPr>
              <a:t>Weïrd</a:t>
            </a:r>
            <a:r>
              <a:rPr lang="en-US" dirty="0">
                <a:effectLst/>
                <a:latin typeface="KG Miss Kindergarten" panose="02000000000000000000" pitchFamily="2" charset="0"/>
              </a:rPr>
              <a:t> Women promised, and I fear</a:t>
            </a:r>
          </a:p>
          <a:p>
            <a:pPr marL="36900" indent="0" algn="ctr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Thou </a:t>
            </a:r>
            <a:r>
              <a:rPr lang="en-US" dirty="0" err="1">
                <a:effectLst/>
                <a:latin typeface="KG Miss Kindergarten" panose="02000000000000000000" pitchFamily="2" charset="0"/>
              </a:rPr>
              <a:t>played’st</a:t>
            </a:r>
            <a:r>
              <a:rPr lang="en-US" dirty="0">
                <a:effectLst/>
                <a:latin typeface="KG Miss Kindergarten" panose="02000000000000000000" pitchFamily="2" charset="0"/>
              </a:rPr>
              <a:t> most foully for ’t. Yet it was said</a:t>
            </a:r>
          </a:p>
          <a:p>
            <a:pPr marL="36900" indent="0" algn="ctr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It should not stand in thy posterity,</a:t>
            </a:r>
          </a:p>
          <a:p>
            <a:pPr marL="36900" indent="0" algn="ctr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But that myself should be the root and father	</a:t>
            </a:r>
          </a:p>
          <a:p>
            <a:pPr marL="36900" indent="0" algn="ctr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Of many kings. If there come truth from them</a:t>
            </a:r>
          </a:p>
          <a:p>
            <a:pPr marL="36900" indent="0" algn="ctr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(As upon thee, Macbeth, their speeches shine)</a:t>
            </a:r>
          </a:p>
          <a:p>
            <a:pPr marL="36900" indent="0" algn="ctr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Why, by the verities on thee made good,</a:t>
            </a:r>
          </a:p>
          <a:p>
            <a:pPr marL="36900" indent="0" algn="ctr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May they not be my oracles as well,</a:t>
            </a:r>
          </a:p>
          <a:p>
            <a:pPr marL="36900" indent="0" algn="ctr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And set me up in hope? But hush, no more.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2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KG Learning to Trust" panose="02000503000000020004" pitchFamily="2" charset="0"/>
              </a:rPr>
              <a:t>Matching Game-Answers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71" y="1580050"/>
            <a:ext cx="6203442" cy="497943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1800" dirty="0">
                <a:effectLst/>
                <a:latin typeface="KG Miss Kindergarten" panose="02000000000000000000" pitchFamily="2" charset="0"/>
              </a:rPr>
              <a:t>Thou hast it now—king, Cawdor, </a:t>
            </a:r>
            <a:r>
              <a:rPr lang="en-US" sz="1800" dirty="0" err="1">
                <a:effectLst/>
                <a:latin typeface="KG Miss Kindergarten" panose="02000000000000000000" pitchFamily="2" charset="0"/>
              </a:rPr>
              <a:t>Glamis</a:t>
            </a:r>
            <a:r>
              <a:rPr lang="en-US" sz="1800" dirty="0">
                <a:effectLst/>
                <a:latin typeface="KG Miss Kindergarten" panose="02000000000000000000" pitchFamily="2" charset="0"/>
              </a:rPr>
              <a:t>, all</a:t>
            </a:r>
          </a:p>
          <a:p>
            <a:pPr marL="36900" indent="0">
              <a:buNone/>
            </a:pPr>
            <a:r>
              <a:rPr lang="en-US" sz="1800" dirty="0">
                <a:effectLst/>
                <a:latin typeface="KG Miss Kindergarten" panose="02000000000000000000" pitchFamily="2" charset="0"/>
              </a:rPr>
              <a:t>As the </a:t>
            </a:r>
            <a:r>
              <a:rPr lang="en-US" sz="1800" dirty="0" err="1">
                <a:effectLst/>
                <a:latin typeface="KG Miss Kindergarten" panose="02000000000000000000" pitchFamily="2" charset="0"/>
              </a:rPr>
              <a:t>Weïrd</a:t>
            </a:r>
            <a:r>
              <a:rPr lang="en-US" sz="1800" dirty="0">
                <a:effectLst/>
                <a:latin typeface="KG Miss Kindergarten" panose="02000000000000000000" pitchFamily="2" charset="0"/>
              </a:rPr>
              <a:t> Women promised, and I fear</a:t>
            </a:r>
          </a:p>
          <a:p>
            <a:pPr marL="36900" indent="0">
              <a:buNone/>
            </a:pPr>
            <a:r>
              <a:rPr lang="en-US" sz="1800" dirty="0">
                <a:effectLst/>
                <a:latin typeface="KG Miss Kindergarten" panose="02000000000000000000" pitchFamily="2" charset="0"/>
              </a:rPr>
              <a:t>Thou </a:t>
            </a:r>
            <a:r>
              <a:rPr lang="en-US" sz="1800" dirty="0" err="1">
                <a:effectLst/>
                <a:latin typeface="KG Miss Kindergarten" panose="02000000000000000000" pitchFamily="2" charset="0"/>
              </a:rPr>
              <a:t>played’st</a:t>
            </a:r>
            <a:r>
              <a:rPr lang="en-US" sz="1800" dirty="0">
                <a:effectLst/>
                <a:latin typeface="KG Miss Kindergarten" panose="02000000000000000000" pitchFamily="2" charset="0"/>
              </a:rPr>
              <a:t> most foully for ’t. Yet it was said</a:t>
            </a:r>
          </a:p>
          <a:p>
            <a:pPr marL="36900" indent="0">
              <a:buNone/>
            </a:pPr>
            <a:r>
              <a:rPr lang="en-US" sz="1800" dirty="0">
                <a:effectLst/>
                <a:latin typeface="KG Miss Kindergarten" panose="02000000000000000000" pitchFamily="2" charset="0"/>
              </a:rPr>
              <a:t>It should not stand in thy posterity,</a:t>
            </a:r>
          </a:p>
          <a:p>
            <a:pPr marL="36900" indent="0">
              <a:buNone/>
            </a:pPr>
            <a:r>
              <a:rPr lang="en-US" sz="1800" dirty="0">
                <a:effectLst/>
                <a:latin typeface="KG Miss Kindergarten" panose="02000000000000000000" pitchFamily="2" charset="0"/>
              </a:rPr>
              <a:t>But that myself should be the root and father	</a:t>
            </a:r>
          </a:p>
          <a:p>
            <a:pPr marL="36900" indent="0">
              <a:buNone/>
            </a:pPr>
            <a:r>
              <a:rPr lang="en-US" sz="1800" dirty="0">
                <a:effectLst/>
                <a:latin typeface="KG Miss Kindergarten" panose="02000000000000000000" pitchFamily="2" charset="0"/>
              </a:rPr>
              <a:t>Of many kings. If there come truth from them</a:t>
            </a:r>
          </a:p>
          <a:p>
            <a:pPr marL="36900" indent="0">
              <a:buNone/>
            </a:pPr>
            <a:r>
              <a:rPr lang="en-US" sz="1800" dirty="0">
                <a:effectLst/>
                <a:latin typeface="KG Miss Kindergarten" panose="02000000000000000000" pitchFamily="2" charset="0"/>
              </a:rPr>
              <a:t>(As upon thee, Macbeth, their speeches shine)</a:t>
            </a:r>
          </a:p>
          <a:p>
            <a:pPr marL="36900" indent="0">
              <a:buNone/>
            </a:pPr>
            <a:r>
              <a:rPr lang="en-US" sz="1800" dirty="0">
                <a:effectLst/>
                <a:latin typeface="KG Miss Kindergarten" panose="02000000000000000000" pitchFamily="2" charset="0"/>
              </a:rPr>
              <a:t>Why, by the verities on thee made good,</a:t>
            </a:r>
          </a:p>
          <a:p>
            <a:pPr marL="36900" indent="0">
              <a:buNone/>
            </a:pPr>
            <a:r>
              <a:rPr lang="en-US" sz="1800" dirty="0">
                <a:effectLst/>
                <a:latin typeface="KG Miss Kindergarten" panose="02000000000000000000" pitchFamily="2" charset="0"/>
              </a:rPr>
              <a:t>May they not be my oracles as well,</a:t>
            </a:r>
          </a:p>
          <a:p>
            <a:pPr marL="36900" indent="0">
              <a:buNone/>
            </a:pPr>
            <a:r>
              <a:rPr lang="en-US" sz="1800" dirty="0">
                <a:effectLst/>
                <a:latin typeface="KG Miss Kindergarten" panose="02000000000000000000" pitchFamily="2" charset="0"/>
              </a:rPr>
              <a:t>And set me up in hope? But hush, no more.</a:t>
            </a:r>
          </a:p>
          <a:p>
            <a:pPr marL="36900" indent="0">
              <a:buNone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5944554" y="1389088"/>
            <a:ext cx="765142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</a:pPr>
            <a:r>
              <a:rPr lang="en-US" sz="1400" dirty="0">
                <a:latin typeface="KG Miss Kindergarten" panose="02000000000000000000" pitchFamily="2" charset="0"/>
                <a:ea typeface="Times New Roman" panose="02020603050405020304" pitchFamily="18" charset="0"/>
              </a:rPr>
              <a:t>Now you have it all- King, Cawdor, </a:t>
            </a:r>
            <a:r>
              <a:rPr lang="en-US" sz="1400" dirty="0" err="1">
                <a:latin typeface="KG Miss Kindergarten" panose="02000000000000000000" pitchFamily="2" charset="0"/>
                <a:ea typeface="Times New Roman" panose="02020603050405020304" pitchFamily="18" charset="0"/>
              </a:rPr>
              <a:t>Glamis</a:t>
            </a:r>
            <a:endParaRPr lang="en-US" dirty="0">
              <a:latin typeface="KG Miss Kindergarten" panose="02000000000000000000" pitchFamily="2" charset="0"/>
              <a:ea typeface="Times New Roman" panose="02020603050405020304" pitchFamily="18" charset="0"/>
            </a:endParaRPr>
          </a:p>
          <a:p>
            <a:pPr marL="18288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</a:pPr>
            <a:r>
              <a:rPr lang="en-US" sz="1400" dirty="0">
                <a:latin typeface="KG Miss Kindergarten" panose="02000000000000000000" pitchFamily="2" charset="0"/>
                <a:ea typeface="Times New Roman" panose="02020603050405020304" pitchFamily="18" charset="0"/>
              </a:rPr>
              <a:t>Just like the witches said you would, but I’m afraid</a:t>
            </a:r>
            <a:endParaRPr lang="en-US" dirty="0">
              <a:latin typeface="KG Miss Kindergarten" panose="02000000000000000000" pitchFamily="2" charset="0"/>
              <a:ea typeface="Times New Roman" panose="02020603050405020304" pitchFamily="18" charset="0"/>
            </a:endParaRPr>
          </a:p>
          <a:p>
            <a:pPr marL="18288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</a:pPr>
            <a:r>
              <a:rPr lang="en-US" sz="1400" dirty="0">
                <a:latin typeface="KG Miss Kindergarten" panose="02000000000000000000" pitchFamily="2" charset="0"/>
                <a:ea typeface="Times New Roman" panose="02020603050405020304" pitchFamily="18" charset="0"/>
              </a:rPr>
              <a:t>That you did something very evil to get it. Yet it was said</a:t>
            </a:r>
            <a:endParaRPr lang="en-US" dirty="0">
              <a:latin typeface="KG Miss Kindergarten" panose="02000000000000000000" pitchFamily="2" charset="0"/>
              <a:ea typeface="Times New Roman" panose="02020603050405020304" pitchFamily="18" charset="0"/>
            </a:endParaRPr>
          </a:p>
          <a:p>
            <a:pPr marL="18288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</a:pPr>
            <a:r>
              <a:rPr lang="en-US" sz="1400" dirty="0">
                <a:latin typeface="KG Miss Kindergarten" panose="02000000000000000000" pitchFamily="2" charset="0"/>
                <a:ea typeface="Times New Roman" panose="02020603050405020304" pitchFamily="18" charset="0"/>
              </a:rPr>
              <a:t>That it will not last long</a:t>
            </a:r>
            <a:endParaRPr lang="en-US" dirty="0">
              <a:latin typeface="KG Miss Kindergarten" panose="02000000000000000000" pitchFamily="2" charset="0"/>
              <a:ea typeface="Times New Roman" panose="02020603050405020304" pitchFamily="18" charset="0"/>
            </a:endParaRPr>
          </a:p>
          <a:p>
            <a:pPr marL="18288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</a:pPr>
            <a:r>
              <a:rPr lang="en-US" sz="1400" dirty="0">
                <a:latin typeface="KG Miss Kindergarten" panose="02000000000000000000" pitchFamily="2" charset="0"/>
                <a:ea typeface="Times New Roman" panose="02020603050405020304" pitchFamily="18" charset="0"/>
              </a:rPr>
              <a:t>And that I will be the source and father 	</a:t>
            </a:r>
            <a:endParaRPr lang="en-US" dirty="0">
              <a:latin typeface="KG Miss Kindergarten" panose="02000000000000000000" pitchFamily="2" charset="0"/>
              <a:ea typeface="Times New Roman" panose="02020603050405020304" pitchFamily="18" charset="0"/>
            </a:endParaRPr>
          </a:p>
          <a:p>
            <a:pPr marL="18288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</a:pPr>
            <a:r>
              <a:rPr lang="en-US" sz="1400" dirty="0">
                <a:latin typeface="KG Miss Kindergarten" panose="02000000000000000000" pitchFamily="2" charset="0"/>
                <a:ea typeface="Times New Roman" panose="02020603050405020304" pitchFamily="18" charset="0"/>
              </a:rPr>
              <a:t>Of many kings. If the witches tell the truth</a:t>
            </a:r>
            <a:endParaRPr lang="en-US" dirty="0">
              <a:latin typeface="KG Miss Kindergarten" panose="02000000000000000000" pitchFamily="2" charset="0"/>
              <a:ea typeface="Times New Roman" panose="02020603050405020304" pitchFamily="18" charset="0"/>
            </a:endParaRPr>
          </a:p>
          <a:p>
            <a:pPr marL="18288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</a:pPr>
            <a:r>
              <a:rPr lang="en-US" sz="1400" dirty="0">
                <a:latin typeface="KG Miss Kindergarten" panose="02000000000000000000" pitchFamily="2" charset="0"/>
                <a:ea typeface="Times New Roman" panose="02020603050405020304" pitchFamily="18" charset="0"/>
              </a:rPr>
              <a:t>As they have for told truths for Macbeth</a:t>
            </a:r>
            <a:endParaRPr lang="en-US" dirty="0">
              <a:latin typeface="KG Miss Kindergarten" panose="02000000000000000000" pitchFamily="2" charset="0"/>
              <a:ea typeface="Times New Roman" panose="02020603050405020304" pitchFamily="18" charset="0"/>
            </a:endParaRPr>
          </a:p>
          <a:p>
            <a:pPr marL="18288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</a:pPr>
            <a:r>
              <a:rPr lang="en-US" sz="1400" dirty="0">
                <a:latin typeface="KG Miss Kindergarten" panose="02000000000000000000" pitchFamily="2" charset="0"/>
                <a:ea typeface="Times New Roman" panose="02020603050405020304" pitchFamily="18" charset="0"/>
              </a:rPr>
              <a:t>Why, since they have already proven to be true</a:t>
            </a:r>
            <a:endParaRPr lang="en-US" dirty="0">
              <a:latin typeface="KG Miss Kindergarten" panose="02000000000000000000" pitchFamily="2" charset="0"/>
              <a:ea typeface="Times New Roman" panose="02020603050405020304" pitchFamily="18" charset="0"/>
            </a:endParaRPr>
          </a:p>
          <a:p>
            <a:pPr marL="18288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</a:pPr>
            <a:r>
              <a:rPr lang="en-US" sz="1400" dirty="0">
                <a:latin typeface="KG Miss Kindergarten" panose="02000000000000000000" pitchFamily="2" charset="0"/>
                <a:ea typeface="Times New Roman" panose="02020603050405020304" pitchFamily="18" charset="0"/>
              </a:rPr>
              <a:t>Would my prophecies not come true as well</a:t>
            </a:r>
            <a:endParaRPr lang="en-US" dirty="0">
              <a:latin typeface="KG Miss Kindergarten" panose="02000000000000000000" pitchFamily="2" charset="0"/>
              <a:ea typeface="Times New Roman" panose="02020603050405020304" pitchFamily="18" charset="0"/>
            </a:endParaRPr>
          </a:p>
          <a:p>
            <a:pPr indent="182880">
              <a:lnSpc>
                <a:spcPct val="200000"/>
              </a:lnSpc>
              <a:spcAft>
                <a:spcPts val="1000"/>
              </a:spcAft>
            </a:pPr>
            <a:r>
              <a:rPr lang="en-US" sz="1400" dirty="0">
                <a:latin typeface="KG Miss Kindergarte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leave me hoping? Be quiet, I’ll speak no more about this. </a:t>
            </a:r>
            <a:endParaRPr lang="en-US" dirty="0">
              <a:effectLst/>
              <a:latin typeface="KG Miss Kindergarten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0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1-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Close Reading 3.1</a:t>
            </a:r>
          </a:p>
        </p:txBody>
      </p:sp>
    </p:spTree>
    <p:extLst>
      <p:ext uri="{BB962C8B-B14F-4D97-AF65-F5344CB8AC3E}">
        <p14:creationId xmlns:p14="http://schemas.microsoft.com/office/powerpoint/2010/main" val="262536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KG Learning to Trust" panose="02000503000000020004" pitchFamily="2" charset="0"/>
              </a:rPr>
              <a:t>Are all of these the same?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" y="1580050"/>
            <a:ext cx="3524250" cy="263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3561080"/>
            <a:ext cx="3571875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30" y="1580050"/>
            <a:ext cx="2247900" cy="3371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75" y="4065905"/>
            <a:ext cx="3810000" cy="2543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68" y="1952160"/>
            <a:ext cx="3399473" cy="2266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950" y="3141832"/>
            <a:ext cx="22479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9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156655"/>
            <a:ext cx="10353762" cy="4058751"/>
          </a:xfrm>
        </p:spPr>
        <p:txBody>
          <a:bodyPr>
            <a:normAutofit/>
          </a:bodyPr>
          <a:lstStyle/>
          <a:p>
            <a:pPr marL="36900" lvl="0" indent="0" algn="ctr">
              <a:buNone/>
            </a:pPr>
            <a:r>
              <a:rPr lang="en-US" sz="4000" dirty="0">
                <a:effectLst/>
                <a:latin typeface="KG Miss Kindergarten" panose="02000000000000000000" pitchFamily="2" charset="0"/>
              </a:rPr>
              <a:t>How does Macbeth convince the murders to kill the king?</a:t>
            </a:r>
          </a:p>
          <a:p>
            <a:pPr marL="36900" lvl="0" indent="0" algn="ctr">
              <a:buNone/>
            </a:pPr>
            <a:endParaRPr lang="en-US" sz="4000" dirty="0">
              <a:effectLst/>
              <a:latin typeface="KG Miss Kindergarten" panose="02000000000000000000" pitchFamily="2" charset="0"/>
            </a:endParaRPr>
          </a:p>
          <a:p>
            <a:pPr marL="36900" lvl="0" indent="0" algn="ctr">
              <a:buNone/>
            </a:pPr>
            <a:r>
              <a:rPr lang="en-US" sz="4000" dirty="0">
                <a:effectLst/>
                <a:latin typeface="KG Miss Kindergarten" panose="02000000000000000000" pitchFamily="2" charset="0"/>
              </a:rPr>
              <a:t>What has Macbeth learned about manipulation from Lady Macbeth?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7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2-Close Reading 3.2</a:t>
            </a:r>
          </a:p>
        </p:txBody>
      </p:sp>
    </p:spTree>
    <p:extLst>
      <p:ext uri="{BB962C8B-B14F-4D97-AF65-F5344CB8AC3E}">
        <p14:creationId xmlns:p14="http://schemas.microsoft.com/office/powerpoint/2010/main" val="65575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Translations in 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75" y="1746121"/>
            <a:ext cx="6299602" cy="473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78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79</TotalTime>
  <Words>210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Trebuchet MS</vt:lpstr>
      <vt:lpstr>KG Miss Kindergarten</vt:lpstr>
      <vt:lpstr>KG Second Chances Sketch</vt:lpstr>
      <vt:lpstr>Calibri</vt:lpstr>
      <vt:lpstr>KG Learning to Trust</vt:lpstr>
      <vt:lpstr>Calisto MT</vt:lpstr>
      <vt:lpstr>Wingdings 2</vt:lpstr>
      <vt:lpstr>Times New Roman</vt:lpstr>
      <vt:lpstr>Arial</vt:lpstr>
      <vt:lpstr>Slate</vt:lpstr>
      <vt:lpstr>The Tragedy of Macbeth</vt:lpstr>
      <vt:lpstr>Activator- Banquo’s Thoughts</vt:lpstr>
      <vt:lpstr> Matching Game-Banquo’s Thoughts</vt:lpstr>
      <vt:lpstr> Matching Game-Answers</vt:lpstr>
      <vt:lpstr>Activity 1- Close Reading 3.1</vt:lpstr>
      <vt:lpstr>Are all of these the same?</vt:lpstr>
      <vt:lpstr>Questions:</vt:lpstr>
      <vt:lpstr>Activity 2-Close Reading 3.2</vt:lpstr>
      <vt:lpstr>Translations in Groups</vt:lpstr>
      <vt:lpstr>Activity 3- Close Reading of 3.3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Tragedy of</dc:title>
  <dc:creator>Nicole Kelley</dc:creator>
  <cp:lastModifiedBy>Nicole Kelley</cp:lastModifiedBy>
  <cp:revision>10</cp:revision>
  <dcterms:created xsi:type="dcterms:W3CDTF">2016-02-12T14:27:23Z</dcterms:created>
  <dcterms:modified xsi:type="dcterms:W3CDTF">2016-04-04T01:57:34Z</dcterms:modified>
</cp:coreProperties>
</file>