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fman, Kelly" userId="7e5c4c79-409e-4ad7-9f25-98e6c1fed62a" providerId="ADAL" clId="{678E17F8-54C9-4582-8F59-E026067EFC49}"/>
    <pc:docChg chg="custSel addSld modSld">
      <pc:chgData name="Kaufman, Kelly" userId="7e5c4c79-409e-4ad7-9f25-98e6c1fed62a" providerId="ADAL" clId="{678E17F8-54C9-4582-8F59-E026067EFC49}" dt="2017-12-10T22:11:42.274" v="541" actId="255"/>
      <pc:docMkLst>
        <pc:docMk/>
      </pc:docMkLst>
      <pc:sldChg chg="modSp">
        <pc:chgData name="Kaufman, Kelly" userId="7e5c4c79-409e-4ad7-9f25-98e6c1fed62a" providerId="ADAL" clId="{678E17F8-54C9-4582-8F59-E026067EFC49}" dt="2017-12-10T22:01:40.976" v="1" actId="1076"/>
        <pc:sldMkLst>
          <pc:docMk/>
          <pc:sldMk cId="1666448" sldId="267"/>
        </pc:sldMkLst>
        <pc:spChg chg="mod">
          <ac:chgData name="Kaufman, Kelly" userId="7e5c4c79-409e-4ad7-9f25-98e6c1fed62a" providerId="ADAL" clId="{678E17F8-54C9-4582-8F59-E026067EFC49}" dt="2017-12-10T22:01:40.976" v="1" actId="1076"/>
          <ac:spMkLst>
            <pc:docMk/>
            <pc:sldMk cId="1666448" sldId="267"/>
            <ac:spMk id="2" creationId="{7C261D77-CE75-4757-8D63-494F0418145C}"/>
          </ac:spMkLst>
        </pc:spChg>
      </pc:sldChg>
      <pc:sldChg chg="addSp modSp add">
        <pc:chgData name="Kaufman, Kelly" userId="7e5c4c79-409e-4ad7-9f25-98e6c1fed62a" providerId="ADAL" clId="{678E17F8-54C9-4582-8F59-E026067EFC49}" dt="2017-12-10T22:11:42.274" v="541" actId="255"/>
        <pc:sldMkLst>
          <pc:docMk/>
          <pc:sldMk cId="221252371" sldId="268"/>
        </pc:sldMkLst>
        <pc:spChg chg="add mod">
          <ac:chgData name="Kaufman, Kelly" userId="7e5c4c79-409e-4ad7-9f25-98e6c1fed62a" providerId="ADAL" clId="{678E17F8-54C9-4582-8F59-E026067EFC49}" dt="2017-12-10T22:11:42.274" v="541" actId="255"/>
          <ac:spMkLst>
            <pc:docMk/>
            <pc:sldMk cId="221252371" sldId="268"/>
            <ac:spMk id="2" creationId="{35B18F79-21EB-44AE-B381-AAE352EC869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0429-D5CF-46FE-B291-0212A4C8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9B85A3-0F52-4653-81D2-7940AF64E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80A14E-726A-4E87-A8EA-8CBE12FB2E02}"/>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5" name="Footer Placeholder 4">
            <a:extLst>
              <a:ext uri="{FF2B5EF4-FFF2-40B4-BE49-F238E27FC236}">
                <a16:creationId xmlns:a16="http://schemas.microsoft.com/office/drawing/2014/main" id="{D408AE6C-1795-4A38-BBA5-79A0C9CB1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CE68B-971B-49CA-9A84-04CCDDBDDC0B}"/>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2554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0E91-8080-4E80-A3C2-853E6F8463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400AC-97B8-48B4-AB0D-A11EEB945C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B956F-0173-450D-808E-047C19DB32B7}"/>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5" name="Footer Placeholder 4">
            <a:extLst>
              <a:ext uri="{FF2B5EF4-FFF2-40B4-BE49-F238E27FC236}">
                <a16:creationId xmlns:a16="http://schemas.microsoft.com/office/drawing/2014/main" id="{70C05637-5A75-4B42-A35B-B10F0E65B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0DDDB-B56F-4FC1-8A9E-7E510C33A0D8}"/>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21838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B0200-6203-465A-8302-E398E184F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A799F3-FC16-409B-AE70-7A0E149064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1D26B-B0E4-4539-8BA3-D9A61E48F6D2}"/>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5" name="Footer Placeholder 4">
            <a:extLst>
              <a:ext uri="{FF2B5EF4-FFF2-40B4-BE49-F238E27FC236}">
                <a16:creationId xmlns:a16="http://schemas.microsoft.com/office/drawing/2014/main" id="{71E0E50F-CA44-4797-8466-786DFA6B2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90A97-BEAE-4575-943C-6259059338CA}"/>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0825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00B-EB89-47E0-8831-2FBE10176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3C068-FD9A-4B95-B0C5-974DC68525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E97C2-81EC-43F6-8730-6C6BB27241AE}"/>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5" name="Footer Placeholder 4">
            <a:extLst>
              <a:ext uri="{FF2B5EF4-FFF2-40B4-BE49-F238E27FC236}">
                <a16:creationId xmlns:a16="http://schemas.microsoft.com/office/drawing/2014/main" id="{60E42078-747A-47F6-831B-21E698A94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5BC98-1527-4131-8C26-86C0DC43AD98}"/>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211891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4FA6-B27D-4211-83B2-CE446019D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8AD98-5AF1-4827-99D2-742EBD4A6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51BF9-7BA4-4BDF-8607-5C16C31BF682}"/>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5" name="Footer Placeholder 4">
            <a:extLst>
              <a:ext uri="{FF2B5EF4-FFF2-40B4-BE49-F238E27FC236}">
                <a16:creationId xmlns:a16="http://schemas.microsoft.com/office/drawing/2014/main" id="{33D866BD-A9BB-4940-B916-EC422321C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C7C82-FC9A-4C2A-B3DE-DE40739AC4C9}"/>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77515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743-6473-4623-B083-C8438F8F0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FAFF4-6EA6-4B60-8898-86448E140A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CE3-4F85-4BF1-BA29-EAF06C91CD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CCA0A-21F3-4015-A9B0-894FAF7AFB33}"/>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6" name="Footer Placeholder 5">
            <a:extLst>
              <a:ext uri="{FF2B5EF4-FFF2-40B4-BE49-F238E27FC236}">
                <a16:creationId xmlns:a16="http://schemas.microsoft.com/office/drawing/2014/main" id="{7593D97A-59B0-4AF8-A3CF-25B0AF5DB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96C55-F9C7-44F1-B119-457AFD7DE781}"/>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73142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9396-22F1-43BD-9F0B-432DFF9F0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11E0E-4D6D-4B4D-B576-57CD4B8CC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B08EF0-31BA-4CC3-B77D-2D45DE523C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1061BD-A0CA-4185-B488-CD2B4EC47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31090F-FAD7-4752-AE98-0275DBA60D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8C4DA6-CD55-42C2-ACF7-15066F3D6ECB}"/>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8" name="Footer Placeholder 7">
            <a:extLst>
              <a:ext uri="{FF2B5EF4-FFF2-40B4-BE49-F238E27FC236}">
                <a16:creationId xmlns:a16="http://schemas.microsoft.com/office/drawing/2014/main" id="{95CA19D1-0039-44A5-92E0-3B258E98B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3D1466-9528-4EB5-B62B-B86DA7459A4D}"/>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61010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9FF2-5AAD-4CC6-92DB-8477D2DEF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0EBF2-68CE-4A1A-AAB1-BE92AFA8A127}"/>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4" name="Footer Placeholder 3">
            <a:extLst>
              <a:ext uri="{FF2B5EF4-FFF2-40B4-BE49-F238E27FC236}">
                <a16:creationId xmlns:a16="http://schemas.microsoft.com/office/drawing/2014/main" id="{422806B9-187F-42E8-A909-17468B681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A37B7-32CB-41E6-BB12-4EA378A23766}"/>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224531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941C2-40BF-45CA-8E6B-3FA5FEE21FCA}"/>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3" name="Footer Placeholder 2">
            <a:extLst>
              <a:ext uri="{FF2B5EF4-FFF2-40B4-BE49-F238E27FC236}">
                <a16:creationId xmlns:a16="http://schemas.microsoft.com/office/drawing/2014/main" id="{F4E7322B-DB86-4266-B86D-7B5BD8AA0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3F7D50-4C0C-41D4-B74E-BB16BD530157}"/>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593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0033-C0A7-4987-8FF2-D3F8DD694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117CA-4517-45B5-8B22-2B9758ABD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5C2F4-97AC-48DA-92F2-05503116B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647E6E-CB3B-48D8-99B9-D6AABB0F21FA}"/>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6" name="Footer Placeholder 5">
            <a:extLst>
              <a:ext uri="{FF2B5EF4-FFF2-40B4-BE49-F238E27FC236}">
                <a16:creationId xmlns:a16="http://schemas.microsoft.com/office/drawing/2014/main" id="{8E9F4921-E8CF-46CE-8ADD-5CB7416DD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A8476-4B52-410F-B4D3-F3713DF7EBC1}"/>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03645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3562-99DB-4971-8453-83714E699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B98139-367C-4E71-A15D-FAE6BB424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404B6B-152C-4532-8F1F-E336B5E9D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17C34B-ED35-47DD-850F-2D77B59CF07B}"/>
              </a:ext>
            </a:extLst>
          </p:cNvPr>
          <p:cNvSpPr>
            <a:spLocks noGrp="1"/>
          </p:cNvSpPr>
          <p:nvPr>
            <p:ph type="dt" sz="half" idx="10"/>
          </p:nvPr>
        </p:nvSpPr>
        <p:spPr/>
        <p:txBody>
          <a:bodyPr/>
          <a:lstStyle/>
          <a:p>
            <a:fld id="{82CEC28E-F8AD-4D71-AE57-4E6552E6141C}" type="datetimeFigureOut">
              <a:rPr lang="en-US" smtClean="0"/>
              <a:t>12/12/2017</a:t>
            </a:fld>
            <a:endParaRPr lang="en-US"/>
          </a:p>
        </p:txBody>
      </p:sp>
      <p:sp>
        <p:nvSpPr>
          <p:cNvPr id="6" name="Footer Placeholder 5">
            <a:extLst>
              <a:ext uri="{FF2B5EF4-FFF2-40B4-BE49-F238E27FC236}">
                <a16:creationId xmlns:a16="http://schemas.microsoft.com/office/drawing/2014/main" id="{E80DC428-BDF5-45A2-8FC2-6E3D03C9A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87DCF-E77C-4A37-B7A0-6C72999D57E3}"/>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66931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6B153-1DE9-46A5-BFD5-741482EF4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A57980-F2A5-43AA-AA98-32CE1E859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7C0EB-C2DA-4E27-B1DE-22C16FB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EC28E-F8AD-4D71-AE57-4E6552E6141C}" type="datetimeFigureOut">
              <a:rPr lang="en-US" smtClean="0"/>
              <a:t>12/12/2017</a:t>
            </a:fld>
            <a:endParaRPr lang="en-US"/>
          </a:p>
        </p:txBody>
      </p:sp>
      <p:sp>
        <p:nvSpPr>
          <p:cNvPr id="5" name="Footer Placeholder 4">
            <a:extLst>
              <a:ext uri="{FF2B5EF4-FFF2-40B4-BE49-F238E27FC236}">
                <a16:creationId xmlns:a16="http://schemas.microsoft.com/office/drawing/2014/main" id="{837CADC4-33A9-41E7-B2CB-5F8707089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1C709-8035-47F4-84D2-2C3726144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0F94C-F36B-4845-85BD-8231DE212768}" type="slidenum">
              <a:rPr lang="en-US" smtClean="0"/>
              <a:t>‹#›</a:t>
            </a:fld>
            <a:endParaRPr lang="en-US"/>
          </a:p>
        </p:txBody>
      </p:sp>
    </p:spTree>
    <p:extLst>
      <p:ext uri="{BB962C8B-B14F-4D97-AF65-F5344CB8AC3E}">
        <p14:creationId xmlns:p14="http://schemas.microsoft.com/office/powerpoint/2010/main" val="371736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searchleap.com/product/make-a-payment-for-your-articl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writing.sv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WsY3EA84yn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FFE8F2-73E6-490B-B597-5FCA0167D1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58723"/>
            <a:ext cx="12130481" cy="7923402"/>
          </a:xfrm>
          <a:prstGeom prst="rect">
            <a:avLst/>
          </a:prstGeom>
        </p:spPr>
      </p:pic>
      <p:sp>
        <p:nvSpPr>
          <p:cNvPr id="2" name="Title 1">
            <a:extLst>
              <a:ext uri="{FF2B5EF4-FFF2-40B4-BE49-F238E27FC236}">
                <a16:creationId xmlns:a16="http://schemas.microsoft.com/office/drawing/2014/main" id="{168CE18E-1A69-4339-B9A4-89564853D109}"/>
              </a:ext>
            </a:extLst>
          </p:cNvPr>
          <p:cNvSpPr>
            <a:spLocks noGrp="1"/>
          </p:cNvSpPr>
          <p:nvPr>
            <p:ph type="ctrTitle"/>
          </p:nvPr>
        </p:nvSpPr>
        <p:spPr>
          <a:xfrm>
            <a:off x="1524000" y="3895653"/>
            <a:ext cx="9144000" cy="2387600"/>
          </a:xfrm>
        </p:spPr>
        <p:txBody>
          <a:bodyPr>
            <a:normAutofit fontScale="90000"/>
          </a:bodyPr>
          <a:lstStyle/>
          <a:p>
            <a:r>
              <a:rPr lang="en-US" dirty="0"/>
              <a:t>PARAPHRASING </a:t>
            </a:r>
            <a:br>
              <a:rPr lang="en-US" dirty="0"/>
            </a:br>
            <a:r>
              <a:rPr lang="en-US" dirty="0"/>
              <a:t>&amp;</a:t>
            </a:r>
            <a:br>
              <a:rPr lang="en-US" dirty="0"/>
            </a:br>
            <a:r>
              <a:rPr lang="en-US" dirty="0"/>
              <a:t> AVOIDING PLAGIARISM</a:t>
            </a:r>
          </a:p>
        </p:txBody>
      </p:sp>
    </p:spTree>
    <p:extLst>
      <p:ext uri="{BB962C8B-B14F-4D97-AF65-F5344CB8AC3E}">
        <p14:creationId xmlns:p14="http://schemas.microsoft.com/office/powerpoint/2010/main" val="328324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51B18-1CCB-4C5A-AD03-1CF1DE52C1BC}"/>
              </a:ext>
            </a:extLst>
          </p:cNvPr>
          <p:cNvSpPr txBox="1"/>
          <p:nvPr/>
        </p:nvSpPr>
        <p:spPr>
          <a:xfrm>
            <a:off x="612397" y="402672"/>
            <a:ext cx="11685864" cy="6555641"/>
          </a:xfrm>
          <a:prstGeom prst="rect">
            <a:avLst/>
          </a:prstGeom>
          <a:noFill/>
        </p:spPr>
        <p:txBody>
          <a:bodyPr wrap="square" rtlCol="0">
            <a:spAutoFit/>
          </a:bodyPr>
          <a:lstStyle/>
          <a:p>
            <a:r>
              <a:rPr lang="en-US" sz="3600" b="1" dirty="0"/>
              <a:t>When do we give credit?</a:t>
            </a:r>
          </a:p>
          <a:p>
            <a:endParaRPr lang="en-US" dirty="0"/>
          </a:p>
          <a:p>
            <a:r>
              <a:rPr lang="en-US" sz="2000" dirty="0"/>
              <a:t>The key to avoiding plagiarism is to make sure you </a:t>
            </a:r>
            <a:r>
              <a:rPr lang="en-US" sz="2000" b="1" dirty="0"/>
              <a:t>GIVE CREDIT </a:t>
            </a:r>
            <a:r>
              <a:rPr lang="en-US" sz="2000" dirty="0"/>
              <a:t>where it is due. </a:t>
            </a:r>
          </a:p>
          <a:p>
            <a:endParaRPr lang="en-US" sz="2000" dirty="0"/>
          </a:p>
          <a:p>
            <a:r>
              <a:rPr lang="en-US" sz="2000" dirty="0"/>
              <a:t>This may be credit for </a:t>
            </a:r>
            <a:r>
              <a:rPr lang="en-US" sz="2000" b="1" dirty="0"/>
              <a:t>something somebody said, wrote, emailed, drew, or implied</a:t>
            </a:r>
            <a:r>
              <a:rPr lang="en-US" sz="2000" dirty="0"/>
              <a:t>. These include:  words or ideas presented in a magazine, book, newspaper, song, TV program, movie, Web page, computer program, letter, advertisement, or any other medium.</a:t>
            </a:r>
          </a:p>
          <a:p>
            <a:endParaRPr lang="en-US" sz="2000" dirty="0"/>
          </a:p>
          <a:p>
            <a:pPr lvl="0"/>
            <a:r>
              <a:rPr lang="en-US" sz="2000" dirty="0"/>
              <a:t>Information you gain through </a:t>
            </a:r>
            <a:r>
              <a:rPr lang="en-US" sz="2000" b="1" dirty="0"/>
              <a:t>interviewing or conversing </a:t>
            </a:r>
            <a:r>
              <a:rPr lang="en-US" sz="2000" dirty="0"/>
              <a:t>with another person, face to face, over the phone, or in writing</a:t>
            </a:r>
          </a:p>
          <a:p>
            <a:pPr lvl="0"/>
            <a:endParaRPr lang="en-US" sz="2000" dirty="0"/>
          </a:p>
          <a:p>
            <a:pPr lvl="0"/>
            <a:r>
              <a:rPr lang="en-US" sz="2000" dirty="0"/>
              <a:t>When you copy the </a:t>
            </a:r>
            <a:r>
              <a:rPr lang="en-US" sz="2000" b="1" dirty="0"/>
              <a:t>exact words </a:t>
            </a:r>
            <a:r>
              <a:rPr lang="en-US" sz="2000" dirty="0"/>
              <a:t>or a </a:t>
            </a:r>
            <a:r>
              <a:rPr lang="en-US" sz="2000" b="1" dirty="0"/>
              <a:t>unique phrase</a:t>
            </a:r>
          </a:p>
          <a:p>
            <a:pPr lvl="0"/>
            <a:endParaRPr lang="en-US" sz="2000" dirty="0"/>
          </a:p>
          <a:p>
            <a:pPr lvl="0"/>
            <a:r>
              <a:rPr lang="en-US" sz="2000" dirty="0"/>
              <a:t>When you </a:t>
            </a:r>
            <a:r>
              <a:rPr lang="en-US" sz="2000" b="1" dirty="0"/>
              <a:t>reprint</a:t>
            </a:r>
            <a:r>
              <a:rPr lang="en-US" sz="2000" dirty="0"/>
              <a:t> any diagrams, illustrations, charts, pictures, or other visual materials</a:t>
            </a:r>
          </a:p>
          <a:p>
            <a:pPr lvl="0"/>
            <a:endParaRPr lang="en-US" sz="2000" dirty="0"/>
          </a:p>
          <a:p>
            <a:pPr lvl="0"/>
            <a:r>
              <a:rPr lang="en-US" sz="2000" dirty="0"/>
              <a:t>When you </a:t>
            </a:r>
            <a:r>
              <a:rPr lang="en-US" sz="2000" b="1" dirty="0"/>
              <a:t>reuse or repost </a:t>
            </a:r>
            <a:r>
              <a:rPr lang="en-US" sz="2000" dirty="0"/>
              <a:t>any electronically-available media, including images, audio, video, or other media</a:t>
            </a:r>
          </a:p>
          <a:p>
            <a:pPr lvl="0"/>
            <a:endParaRPr lang="en-US" sz="2000" dirty="0"/>
          </a:p>
          <a:p>
            <a:r>
              <a:rPr lang="en-US" sz="2400" b="1" u="sng" dirty="0"/>
              <a:t>Bottom line, document any words, ideas, or other productions that originate somewhere outside of you.</a:t>
            </a:r>
          </a:p>
          <a:p>
            <a:endParaRPr lang="en-US" dirty="0"/>
          </a:p>
        </p:txBody>
      </p:sp>
      <p:sp>
        <p:nvSpPr>
          <p:cNvPr id="3" name="Flowchart: Connector 2">
            <a:extLst>
              <a:ext uri="{FF2B5EF4-FFF2-40B4-BE49-F238E27FC236}">
                <a16:creationId xmlns:a16="http://schemas.microsoft.com/office/drawing/2014/main" id="{FA21DF24-1B52-4C8C-BBEC-3E8BBFC3A453}"/>
              </a:ext>
            </a:extLst>
          </p:cNvPr>
          <p:cNvSpPr/>
          <p:nvPr/>
        </p:nvSpPr>
        <p:spPr>
          <a:xfrm>
            <a:off x="182461" y="1273368"/>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2E8ACE75-CC3B-45EA-A765-C57944A6F8B4}"/>
              </a:ext>
            </a:extLst>
          </p:cNvPr>
          <p:cNvSpPr/>
          <p:nvPr/>
        </p:nvSpPr>
        <p:spPr>
          <a:xfrm>
            <a:off x="204130" y="1995522"/>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E44A1AB-9CEE-478E-A948-B946A550021B}"/>
              </a:ext>
            </a:extLst>
          </p:cNvPr>
          <p:cNvSpPr/>
          <p:nvPr/>
        </p:nvSpPr>
        <p:spPr>
          <a:xfrm>
            <a:off x="182461" y="3115112"/>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3947A7CA-BFE1-4705-9695-F81CEF9FCCA5}"/>
              </a:ext>
            </a:extLst>
          </p:cNvPr>
          <p:cNvSpPr/>
          <p:nvPr/>
        </p:nvSpPr>
        <p:spPr>
          <a:xfrm>
            <a:off x="204131" y="4035095"/>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DB8CA7F0-3A15-4D90-95F5-AC7CBED4283F}"/>
              </a:ext>
            </a:extLst>
          </p:cNvPr>
          <p:cNvSpPr/>
          <p:nvPr/>
        </p:nvSpPr>
        <p:spPr>
          <a:xfrm>
            <a:off x="206925" y="4557318"/>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154AAD4B-927B-409F-8939-00A5F38B9E0C}"/>
              </a:ext>
            </a:extLst>
          </p:cNvPr>
          <p:cNvSpPr/>
          <p:nvPr/>
        </p:nvSpPr>
        <p:spPr>
          <a:xfrm>
            <a:off x="204131" y="5151538"/>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9CCE20B1-BE33-47C4-9805-A2EFEE2C0178}"/>
              </a:ext>
            </a:extLst>
          </p:cNvPr>
          <p:cNvSpPr/>
          <p:nvPr/>
        </p:nvSpPr>
        <p:spPr>
          <a:xfrm>
            <a:off x="204131" y="5873692"/>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66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CBF736-0765-4D4B-B0A6-1D21A7B5DD84}"/>
              </a:ext>
            </a:extLst>
          </p:cNvPr>
          <p:cNvSpPr txBox="1"/>
          <p:nvPr/>
        </p:nvSpPr>
        <p:spPr>
          <a:xfrm>
            <a:off x="385894" y="159391"/>
            <a:ext cx="11476139" cy="5755422"/>
          </a:xfrm>
          <a:prstGeom prst="rect">
            <a:avLst/>
          </a:prstGeom>
          <a:noFill/>
        </p:spPr>
        <p:txBody>
          <a:bodyPr wrap="square" rtlCol="0">
            <a:spAutoFit/>
          </a:bodyPr>
          <a:lstStyle/>
          <a:p>
            <a:r>
              <a:rPr lang="en-US" sz="2800" b="1" dirty="0"/>
              <a:t>What Doesn’t Need Documentation:</a:t>
            </a:r>
          </a:p>
          <a:p>
            <a:endParaRPr lang="en-US" sz="2800" dirty="0"/>
          </a:p>
          <a:p>
            <a:pPr lvl="0"/>
            <a:r>
              <a:rPr lang="en-US" sz="2400" dirty="0"/>
              <a:t>Writing </a:t>
            </a:r>
            <a:r>
              <a:rPr lang="en-US" sz="2400" b="1" dirty="0"/>
              <a:t>your own lived experiences</a:t>
            </a:r>
            <a:r>
              <a:rPr lang="en-US" sz="2400" dirty="0"/>
              <a:t>, your own observations and insights, your own thoughts, and your own conclusions about a subject</a:t>
            </a:r>
          </a:p>
          <a:p>
            <a:pPr lvl="0"/>
            <a:endParaRPr lang="en-US" sz="2400" dirty="0"/>
          </a:p>
          <a:p>
            <a:pPr lvl="0"/>
            <a:r>
              <a:rPr lang="en-US" sz="2400" dirty="0"/>
              <a:t>When you are writing up </a:t>
            </a:r>
            <a:r>
              <a:rPr lang="en-US" sz="2400" b="1" dirty="0"/>
              <a:t>your own results </a:t>
            </a:r>
            <a:r>
              <a:rPr lang="en-US" sz="2400" dirty="0"/>
              <a:t>obtained through lab or field experiments</a:t>
            </a:r>
          </a:p>
          <a:p>
            <a:pPr lvl="0"/>
            <a:endParaRPr lang="en-US" sz="2400" dirty="0"/>
          </a:p>
          <a:p>
            <a:pPr lvl="0"/>
            <a:r>
              <a:rPr lang="en-US" sz="2400" dirty="0"/>
              <a:t>When you use </a:t>
            </a:r>
            <a:r>
              <a:rPr lang="en-US" sz="2400" b="1" dirty="0"/>
              <a:t>your own </a:t>
            </a:r>
            <a:r>
              <a:rPr lang="en-US" sz="2400" dirty="0"/>
              <a:t>artwork, digital photographs, video, audio, etc.</a:t>
            </a:r>
          </a:p>
          <a:p>
            <a:pPr lvl="0"/>
            <a:endParaRPr lang="en-US" sz="2400" dirty="0"/>
          </a:p>
          <a:p>
            <a:pPr lvl="0"/>
            <a:r>
              <a:rPr lang="en-US" sz="2400" dirty="0"/>
              <a:t>When you are using </a:t>
            </a:r>
            <a:r>
              <a:rPr lang="en-US" sz="2400" b="1" dirty="0"/>
              <a:t>"common knowledge," </a:t>
            </a:r>
            <a:r>
              <a:rPr lang="en-US" sz="2400" dirty="0"/>
              <a:t>things like folklore, common sense observations, myths, urban legends, and historical events (but </a:t>
            </a:r>
            <a:r>
              <a:rPr lang="en-US" sz="2400" b="1" dirty="0"/>
              <a:t>not</a:t>
            </a:r>
            <a:r>
              <a:rPr lang="en-US" sz="2400" dirty="0"/>
              <a:t> historical documents)</a:t>
            </a:r>
          </a:p>
          <a:p>
            <a:pPr lvl="0"/>
            <a:endParaRPr lang="en-US" sz="2400" dirty="0"/>
          </a:p>
          <a:p>
            <a:pPr lvl="0"/>
            <a:r>
              <a:rPr lang="en-US" sz="2400" dirty="0"/>
              <a:t>When you are </a:t>
            </a:r>
            <a:r>
              <a:rPr lang="en-US" sz="2400" b="1" dirty="0"/>
              <a:t>using generally-accepted facts</a:t>
            </a:r>
            <a:r>
              <a:rPr lang="en-US" sz="2400" dirty="0"/>
              <a:t>, e.g., pollution is bad for the environment, including facts that are accepted within particular discourse communities, e.g., in the field of composition studies, "writing is a process" is a generally-accepted fact.</a:t>
            </a:r>
          </a:p>
        </p:txBody>
      </p:sp>
      <p:sp>
        <p:nvSpPr>
          <p:cNvPr id="3" name="Flowchart: Connector 2">
            <a:extLst>
              <a:ext uri="{FF2B5EF4-FFF2-40B4-BE49-F238E27FC236}">
                <a16:creationId xmlns:a16="http://schemas.microsoft.com/office/drawing/2014/main" id="{06E27F9F-63A1-4754-8653-A1CC8BDCFFC2}"/>
              </a:ext>
            </a:extLst>
          </p:cNvPr>
          <p:cNvSpPr/>
          <p:nvPr/>
        </p:nvSpPr>
        <p:spPr>
          <a:xfrm>
            <a:off x="134225" y="1132515"/>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0060E43B-67DA-4172-978D-202A995426F4}"/>
              </a:ext>
            </a:extLst>
          </p:cNvPr>
          <p:cNvSpPr/>
          <p:nvPr/>
        </p:nvSpPr>
        <p:spPr>
          <a:xfrm>
            <a:off x="134223" y="2217491"/>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08503A5D-F104-4558-B6C5-CB22D649A725}"/>
              </a:ext>
            </a:extLst>
          </p:cNvPr>
          <p:cNvSpPr/>
          <p:nvPr/>
        </p:nvSpPr>
        <p:spPr>
          <a:xfrm>
            <a:off x="134224" y="2943838"/>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FA700287-0B54-4C8E-9FBA-48F3D46304B6}"/>
              </a:ext>
            </a:extLst>
          </p:cNvPr>
          <p:cNvSpPr/>
          <p:nvPr/>
        </p:nvSpPr>
        <p:spPr>
          <a:xfrm>
            <a:off x="134225" y="3670185"/>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508CFFD6-A602-4D7F-B2B3-428C1AC5A423}"/>
              </a:ext>
            </a:extLst>
          </p:cNvPr>
          <p:cNvSpPr/>
          <p:nvPr/>
        </p:nvSpPr>
        <p:spPr>
          <a:xfrm>
            <a:off x="139818" y="4854431"/>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734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61D77-CE75-4757-8D63-494F0418145C}"/>
              </a:ext>
            </a:extLst>
          </p:cNvPr>
          <p:cNvSpPr txBox="1"/>
          <p:nvPr/>
        </p:nvSpPr>
        <p:spPr>
          <a:xfrm>
            <a:off x="391608" y="105013"/>
            <a:ext cx="11216080" cy="6647974"/>
          </a:xfrm>
          <a:prstGeom prst="rect">
            <a:avLst/>
          </a:prstGeom>
          <a:noFill/>
        </p:spPr>
        <p:txBody>
          <a:bodyPr wrap="square" rtlCol="0">
            <a:spAutoFit/>
          </a:bodyPr>
          <a:lstStyle/>
          <a:p>
            <a:r>
              <a:rPr lang="en-US" sz="2400" b="1" dirty="0"/>
              <a:t>HOW TO AVOID PLAGAIRISM:</a:t>
            </a:r>
          </a:p>
          <a:p>
            <a:endParaRPr lang="en-US" sz="2400" b="1" dirty="0"/>
          </a:p>
          <a:p>
            <a:r>
              <a:rPr lang="en-US" b="1" dirty="0"/>
              <a:t>Good Note-taking</a:t>
            </a:r>
          </a:p>
          <a:p>
            <a:r>
              <a:rPr lang="en-US" dirty="0"/>
              <a:t>	*  Mark someone else’s ideas with a Q for Quote, S for source, ME for your own ideas</a:t>
            </a:r>
          </a:p>
          <a:p>
            <a:r>
              <a:rPr lang="en-US" dirty="0"/>
              <a:t>	*  Record information for each source</a:t>
            </a:r>
          </a:p>
          <a:p>
            <a:endParaRPr lang="en-US" dirty="0"/>
          </a:p>
          <a:p>
            <a:r>
              <a:rPr lang="en-US" b="1" dirty="0"/>
              <a:t>Writing Direct Quotes</a:t>
            </a:r>
          </a:p>
          <a:p>
            <a:r>
              <a:rPr lang="en-US" dirty="0"/>
              <a:t>	*  Keep the source author’s name in the same sentence as the quote.</a:t>
            </a:r>
          </a:p>
          <a:p>
            <a:r>
              <a:rPr lang="en-US" dirty="0"/>
              <a:t>	*  Use quotation marks</a:t>
            </a:r>
          </a:p>
          <a:p>
            <a:endParaRPr lang="en-US" dirty="0"/>
          </a:p>
          <a:p>
            <a:r>
              <a:rPr lang="en-US" b="1" dirty="0"/>
              <a:t>Writing about Another’s Ideas</a:t>
            </a:r>
          </a:p>
          <a:p>
            <a:r>
              <a:rPr lang="en-US" dirty="0"/>
              <a:t>	*  Note the name of the idea’s originator in the sentence or throughout a paragraph about the idea</a:t>
            </a:r>
          </a:p>
          <a:p>
            <a:r>
              <a:rPr lang="en-US" dirty="0"/>
              <a:t>	*  Use quotation marks around key phrases or words that the idea’s originator used</a:t>
            </a:r>
          </a:p>
          <a:p>
            <a:endParaRPr lang="en-US" dirty="0"/>
          </a:p>
          <a:p>
            <a:r>
              <a:rPr lang="en-US" b="1" dirty="0"/>
              <a:t>Revising, Proofreading, and Finalizing Paper</a:t>
            </a:r>
          </a:p>
          <a:p>
            <a:r>
              <a:rPr lang="en-US" dirty="0"/>
              <a:t>	Proofread and crosscheck your notes and sources for</a:t>
            </a:r>
          </a:p>
          <a:p>
            <a:r>
              <a:rPr lang="en-US" dirty="0"/>
              <a:t>		*  In-text citation</a:t>
            </a:r>
          </a:p>
          <a:p>
            <a:r>
              <a:rPr lang="en-US" dirty="0"/>
              <a:t>		*  works cited page</a:t>
            </a:r>
          </a:p>
          <a:p>
            <a:r>
              <a:rPr lang="en-US" dirty="0"/>
              <a:t>		* quotations around direct quotes</a:t>
            </a:r>
          </a:p>
          <a:p>
            <a:r>
              <a:rPr lang="en-US" dirty="0"/>
              <a:t>		* crediting paraphrased and summarized text</a:t>
            </a:r>
          </a:p>
          <a:p>
            <a:r>
              <a:rPr lang="en-US" dirty="0"/>
              <a:t>		*  If you have a question, ask for help IN ADVANCE.</a:t>
            </a:r>
          </a:p>
          <a:p>
            <a:r>
              <a:rPr lang="en-US" dirty="0"/>
              <a:t>	</a:t>
            </a:r>
          </a:p>
          <a:p>
            <a:r>
              <a:rPr lang="en-US" dirty="0"/>
              <a:t>	</a:t>
            </a:r>
          </a:p>
        </p:txBody>
      </p:sp>
    </p:spTree>
    <p:extLst>
      <p:ext uri="{BB962C8B-B14F-4D97-AF65-F5344CB8AC3E}">
        <p14:creationId xmlns:p14="http://schemas.microsoft.com/office/powerpoint/2010/main" val="166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18F79-21EB-44AE-B381-AAE352EC8692}"/>
              </a:ext>
            </a:extLst>
          </p:cNvPr>
          <p:cNvSpPr txBox="1"/>
          <p:nvPr/>
        </p:nvSpPr>
        <p:spPr>
          <a:xfrm>
            <a:off x="331304" y="238540"/>
            <a:ext cx="11330609" cy="6217087"/>
          </a:xfrm>
          <a:prstGeom prst="rect">
            <a:avLst/>
          </a:prstGeom>
          <a:noFill/>
        </p:spPr>
        <p:txBody>
          <a:bodyPr wrap="square" rtlCol="0">
            <a:spAutoFit/>
          </a:bodyPr>
          <a:lstStyle/>
          <a:p>
            <a:r>
              <a:rPr lang="en-US" sz="3600" b="1" dirty="0"/>
              <a:t>IS IT PLAGIARISM?</a:t>
            </a:r>
          </a:p>
          <a:p>
            <a:endParaRPr lang="en-US" dirty="0"/>
          </a:p>
          <a:p>
            <a:r>
              <a:rPr lang="en-US" sz="2800" dirty="0"/>
              <a:t>I find it ridiculous that 57% of all high school students think their teachers assign too much homework.</a:t>
            </a:r>
          </a:p>
          <a:p>
            <a:endParaRPr lang="en-US" sz="2800" dirty="0"/>
          </a:p>
          <a:p>
            <a:r>
              <a:rPr lang="en-US" sz="2800" dirty="0"/>
              <a:t>Americans are guaranteed the right to freely gather for peaceful meetings.</a:t>
            </a:r>
          </a:p>
          <a:p>
            <a:endParaRPr lang="en-US" sz="2800" dirty="0"/>
          </a:p>
          <a:p>
            <a:r>
              <a:rPr lang="en-US" sz="2800" dirty="0"/>
              <a:t>Americans want to create a more perfect union; they also want to establish justice, ensure domestic tranquility, provide for the common defense, promote the general welfare, and secure the blessing of liberty for everybody.</a:t>
            </a:r>
          </a:p>
          <a:p>
            <a:endParaRPr lang="en-US" sz="2800" dirty="0"/>
          </a:p>
          <a:p>
            <a:r>
              <a:rPr lang="en-US" sz="2800" dirty="0"/>
              <a:t>My friend Kara told me that she loves living so close to the ocean.</a:t>
            </a:r>
          </a:p>
          <a:p>
            <a:endParaRPr lang="en-US" dirty="0"/>
          </a:p>
          <a:p>
            <a:endParaRPr lang="en-US" dirty="0"/>
          </a:p>
        </p:txBody>
      </p:sp>
    </p:spTree>
    <p:extLst>
      <p:ext uri="{BB962C8B-B14F-4D97-AF65-F5344CB8AC3E}">
        <p14:creationId xmlns:p14="http://schemas.microsoft.com/office/powerpoint/2010/main" val="22125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D624D3-77E6-48AA-85F3-D118AA2CD4BD}"/>
              </a:ext>
            </a:extLst>
          </p:cNvPr>
          <p:cNvSpPr txBox="1"/>
          <p:nvPr/>
        </p:nvSpPr>
        <p:spPr>
          <a:xfrm>
            <a:off x="897622" y="587229"/>
            <a:ext cx="10754686" cy="5724644"/>
          </a:xfrm>
          <a:prstGeom prst="rect">
            <a:avLst/>
          </a:prstGeom>
          <a:noFill/>
        </p:spPr>
        <p:txBody>
          <a:bodyPr wrap="square" rtlCol="0">
            <a:spAutoFit/>
          </a:bodyPr>
          <a:lstStyle/>
          <a:p>
            <a:r>
              <a:rPr lang="en-US" sz="6000" dirty="0"/>
              <a:t>PARAPHRASE:</a:t>
            </a:r>
          </a:p>
          <a:p>
            <a:endParaRPr lang="en-US" dirty="0"/>
          </a:p>
          <a:p>
            <a:r>
              <a:rPr lang="en-US" sz="3600" u="sng" dirty="0"/>
              <a:t>WRITE IT IN YOUR </a:t>
            </a:r>
          </a:p>
          <a:p>
            <a:r>
              <a:rPr lang="en-US" sz="3600" u="sng" dirty="0"/>
              <a:t>OWN WORDS</a:t>
            </a:r>
          </a:p>
          <a:p>
            <a:endParaRPr lang="en-US" sz="3600" dirty="0"/>
          </a:p>
          <a:p>
            <a:r>
              <a:rPr lang="en-US" sz="3600" dirty="0"/>
              <a:t>One legitimate way, </a:t>
            </a:r>
            <a:r>
              <a:rPr lang="en-US" sz="3600" u="sng" dirty="0"/>
              <a:t>WHEN ACCOMPANIED BY ACCURATE DOCUMENTATION</a:t>
            </a:r>
            <a:r>
              <a:rPr lang="en-US" sz="3600" dirty="0"/>
              <a:t>, to borrow from a source</a:t>
            </a:r>
          </a:p>
          <a:p>
            <a:endParaRPr lang="en-US" sz="3600" dirty="0"/>
          </a:p>
          <a:p>
            <a:r>
              <a:rPr lang="en-US" sz="3600" dirty="0"/>
              <a:t>A more detailed restatement than a summary, which focuses on a single main idea</a:t>
            </a:r>
          </a:p>
        </p:txBody>
      </p:sp>
      <p:sp>
        <p:nvSpPr>
          <p:cNvPr id="3" name="Explosion: 14 Points 2">
            <a:extLst>
              <a:ext uri="{FF2B5EF4-FFF2-40B4-BE49-F238E27FC236}">
                <a16:creationId xmlns:a16="http://schemas.microsoft.com/office/drawing/2014/main" id="{BF3132E4-6F01-4150-BF31-84D7B5859244}"/>
              </a:ext>
            </a:extLst>
          </p:cNvPr>
          <p:cNvSpPr/>
          <p:nvPr/>
        </p:nvSpPr>
        <p:spPr>
          <a:xfrm>
            <a:off x="250271" y="1770077"/>
            <a:ext cx="578841" cy="637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14 Points 3">
            <a:extLst>
              <a:ext uri="{FF2B5EF4-FFF2-40B4-BE49-F238E27FC236}">
                <a16:creationId xmlns:a16="http://schemas.microsoft.com/office/drawing/2014/main" id="{31EBB301-E403-4A42-8196-B5D71CEADD6E}"/>
              </a:ext>
            </a:extLst>
          </p:cNvPr>
          <p:cNvSpPr/>
          <p:nvPr/>
        </p:nvSpPr>
        <p:spPr>
          <a:xfrm>
            <a:off x="228600" y="3172552"/>
            <a:ext cx="578841" cy="637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4 Points 4">
            <a:extLst>
              <a:ext uri="{FF2B5EF4-FFF2-40B4-BE49-F238E27FC236}">
                <a16:creationId xmlns:a16="http://schemas.microsoft.com/office/drawing/2014/main" id="{21AF296F-3982-4FEF-B3C7-E6CF36FC3333}"/>
              </a:ext>
            </a:extLst>
          </p:cNvPr>
          <p:cNvSpPr/>
          <p:nvPr/>
        </p:nvSpPr>
        <p:spPr>
          <a:xfrm>
            <a:off x="223706" y="4784521"/>
            <a:ext cx="578841" cy="637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DE9137-4537-488B-9099-E052F5D3FB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274965" y="-1215355"/>
            <a:ext cx="5715000" cy="5715000"/>
          </a:xfrm>
          <a:prstGeom prst="rect">
            <a:avLst/>
          </a:prstGeom>
        </p:spPr>
      </p:pic>
    </p:spTree>
    <p:extLst>
      <p:ext uri="{BB962C8B-B14F-4D97-AF65-F5344CB8AC3E}">
        <p14:creationId xmlns:p14="http://schemas.microsoft.com/office/powerpoint/2010/main" val="367592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3289A-3329-44A7-9BAB-AFAD863E1825}"/>
              </a:ext>
            </a:extLst>
          </p:cNvPr>
          <p:cNvSpPr txBox="1"/>
          <p:nvPr/>
        </p:nvSpPr>
        <p:spPr>
          <a:xfrm>
            <a:off x="975919" y="184558"/>
            <a:ext cx="11216081" cy="5970865"/>
          </a:xfrm>
          <a:prstGeom prst="rect">
            <a:avLst/>
          </a:prstGeom>
          <a:noFill/>
        </p:spPr>
        <p:txBody>
          <a:bodyPr wrap="square" rtlCol="0">
            <a:spAutoFit/>
          </a:bodyPr>
          <a:lstStyle/>
          <a:p>
            <a:r>
              <a:rPr lang="en-US" sz="4000" b="1" dirty="0"/>
              <a:t>WHY IS PARAPHRASING A VALUABLE SKILL….</a:t>
            </a:r>
          </a:p>
          <a:p>
            <a:endParaRPr lang="en-US" dirty="0"/>
          </a:p>
          <a:p>
            <a:r>
              <a:rPr lang="en-US" sz="3600" dirty="0"/>
              <a:t>It is better than quoting information from an undistinguished passage.  You are writing the paper in YOUR VOICE!</a:t>
            </a:r>
          </a:p>
          <a:p>
            <a:endParaRPr lang="en-US" sz="3600" dirty="0"/>
          </a:p>
          <a:p>
            <a:r>
              <a:rPr lang="en-US" sz="3600" dirty="0"/>
              <a:t>It helps control the temptation from quoting too much.  It’s BORING to read a paper of direct quotes!</a:t>
            </a:r>
          </a:p>
          <a:p>
            <a:endParaRPr lang="en-US" sz="3600" dirty="0"/>
          </a:p>
          <a:p>
            <a:r>
              <a:rPr lang="en-US" sz="3600" dirty="0"/>
              <a:t>The paraphrasing process helps you grasp the full meaning of the original.  You need to think about it!</a:t>
            </a:r>
          </a:p>
        </p:txBody>
      </p:sp>
      <p:sp>
        <p:nvSpPr>
          <p:cNvPr id="3" name="Explosion: 14 Points 2">
            <a:extLst>
              <a:ext uri="{FF2B5EF4-FFF2-40B4-BE49-F238E27FC236}">
                <a16:creationId xmlns:a16="http://schemas.microsoft.com/office/drawing/2014/main" id="{9CB609A4-3E65-4BF5-B00E-040CC453AACA}"/>
              </a:ext>
            </a:extLst>
          </p:cNvPr>
          <p:cNvSpPr/>
          <p:nvPr/>
        </p:nvSpPr>
        <p:spPr>
          <a:xfrm>
            <a:off x="135622" y="1480654"/>
            <a:ext cx="914400" cy="8724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14 Points 3">
            <a:extLst>
              <a:ext uri="{FF2B5EF4-FFF2-40B4-BE49-F238E27FC236}">
                <a16:creationId xmlns:a16="http://schemas.microsoft.com/office/drawing/2014/main" id="{76AD93EF-67DE-4001-B53E-8D3CD148184D}"/>
              </a:ext>
            </a:extLst>
          </p:cNvPr>
          <p:cNvSpPr/>
          <p:nvPr/>
        </p:nvSpPr>
        <p:spPr>
          <a:xfrm>
            <a:off x="135622" y="4941118"/>
            <a:ext cx="914400" cy="8724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4 Points 4">
            <a:extLst>
              <a:ext uri="{FF2B5EF4-FFF2-40B4-BE49-F238E27FC236}">
                <a16:creationId xmlns:a16="http://schemas.microsoft.com/office/drawing/2014/main" id="{46BB15FC-1596-4C22-9973-5104B6CB3258}"/>
              </a:ext>
            </a:extLst>
          </p:cNvPr>
          <p:cNvSpPr/>
          <p:nvPr/>
        </p:nvSpPr>
        <p:spPr>
          <a:xfrm>
            <a:off x="135622" y="3351403"/>
            <a:ext cx="914400" cy="8724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9397C-4FFE-46F8-9F81-7914FB362BED}"/>
              </a:ext>
            </a:extLst>
          </p:cNvPr>
          <p:cNvSpPr txBox="1"/>
          <p:nvPr/>
        </p:nvSpPr>
        <p:spPr>
          <a:xfrm>
            <a:off x="402672" y="159392"/>
            <a:ext cx="11551639" cy="6340197"/>
          </a:xfrm>
          <a:prstGeom prst="rect">
            <a:avLst/>
          </a:prstGeom>
          <a:noFill/>
        </p:spPr>
        <p:txBody>
          <a:bodyPr wrap="square" rtlCol="0">
            <a:spAutoFit/>
          </a:bodyPr>
          <a:lstStyle/>
          <a:p>
            <a:r>
              <a:rPr lang="en-US" sz="2800" b="1" dirty="0"/>
              <a:t>A FEW QUESTIONS:</a:t>
            </a:r>
          </a:p>
          <a:p>
            <a:endParaRPr lang="en-US" dirty="0"/>
          </a:p>
          <a:p>
            <a:r>
              <a:rPr lang="en-US" sz="2400" dirty="0"/>
              <a:t>Writers paraphrase to</a:t>
            </a:r>
          </a:p>
          <a:p>
            <a:r>
              <a:rPr lang="en-US" sz="2400" dirty="0"/>
              <a:t> 	a.  allow for their own voice to shine through in their writing.</a:t>
            </a:r>
          </a:p>
          <a:p>
            <a:r>
              <a:rPr lang="en-US" sz="2400" dirty="0"/>
              <a:t>	b.  fix poor writing of the original copy.</a:t>
            </a:r>
          </a:p>
          <a:p>
            <a:r>
              <a:rPr lang="en-US" sz="2400" dirty="0"/>
              <a:t>	c.  just because.	</a:t>
            </a:r>
          </a:p>
          <a:p>
            <a:endParaRPr lang="en-US" sz="2400" dirty="0"/>
          </a:p>
          <a:p>
            <a:r>
              <a:rPr lang="en-US" sz="2400" dirty="0"/>
              <a:t>Paraphrasing is an important skill because…</a:t>
            </a:r>
          </a:p>
          <a:p>
            <a:r>
              <a:rPr lang="en-US" sz="2400" dirty="0"/>
              <a:t>	a.  It’s better that quoting from a undistinguished piece of writing.</a:t>
            </a:r>
          </a:p>
          <a:p>
            <a:r>
              <a:rPr lang="en-US" sz="2400" dirty="0"/>
              <a:t>	b.  It helps you from quoting too much.</a:t>
            </a:r>
          </a:p>
          <a:p>
            <a:r>
              <a:rPr lang="en-US" sz="2400" dirty="0"/>
              <a:t>	c.  It helps the writer better understand the material.</a:t>
            </a:r>
          </a:p>
          <a:p>
            <a:r>
              <a:rPr lang="en-US" sz="2400" dirty="0"/>
              <a:t>	d.  All of the above</a:t>
            </a:r>
          </a:p>
          <a:p>
            <a:endParaRPr lang="en-US" sz="2400" dirty="0"/>
          </a:p>
          <a:p>
            <a:r>
              <a:rPr lang="en-US" sz="2400" dirty="0"/>
              <a:t>Writers give credit to their sources when paraphrasing an author’s ideas..</a:t>
            </a:r>
          </a:p>
          <a:p>
            <a:r>
              <a:rPr lang="en-US" sz="2400" dirty="0"/>
              <a:t>	a.  Always</a:t>
            </a:r>
          </a:p>
          <a:p>
            <a:r>
              <a:rPr lang="en-US" sz="2400" dirty="0"/>
              <a:t>	b.  Sometimes</a:t>
            </a:r>
          </a:p>
          <a:p>
            <a:r>
              <a:rPr lang="en-US" sz="2400" dirty="0"/>
              <a:t>	c.  Never</a:t>
            </a:r>
          </a:p>
        </p:txBody>
      </p:sp>
    </p:spTree>
    <p:extLst>
      <p:ext uri="{BB962C8B-B14F-4D97-AF65-F5344CB8AC3E}">
        <p14:creationId xmlns:p14="http://schemas.microsoft.com/office/powerpoint/2010/main" val="3170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626A25-789B-49D2-8E20-FC219DF91130}"/>
              </a:ext>
            </a:extLst>
          </p:cNvPr>
          <p:cNvSpPr txBox="1"/>
          <p:nvPr/>
        </p:nvSpPr>
        <p:spPr>
          <a:xfrm>
            <a:off x="620785" y="58723"/>
            <a:ext cx="11283193" cy="6370975"/>
          </a:xfrm>
          <a:prstGeom prst="rect">
            <a:avLst/>
          </a:prstGeom>
          <a:noFill/>
        </p:spPr>
        <p:txBody>
          <a:bodyPr wrap="square" rtlCol="0">
            <a:spAutoFit/>
          </a:bodyPr>
          <a:lstStyle/>
          <a:p>
            <a:r>
              <a:rPr lang="en-US" sz="2800" b="1" dirty="0"/>
              <a:t>6 STEPS TO EFFECTIVE PARAPHRASING:</a:t>
            </a:r>
          </a:p>
          <a:p>
            <a:r>
              <a:rPr lang="en-US" sz="2400" b="1" dirty="0"/>
              <a:t>1.  </a:t>
            </a:r>
            <a:r>
              <a:rPr lang="en-US" sz="2400" dirty="0"/>
              <a:t>Reread the original until you understand the full meaning.  This means looking up 	words that you don’t know!</a:t>
            </a:r>
          </a:p>
          <a:p>
            <a:endParaRPr lang="en-US" sz="2400" dirty="0"/>
          </a:p>
          <a:p>
            <a:r>
              <a:rPr lang="en-US" sz="2400" dirty="0"/>
              <a:t>2.   Set the original aside.  Write your paraphrase on a note card or document.</a:t>
            </a:r>
          </a:p>
          <a:p>
            <a:endParaRPr lang="en-US" sz="2400" dirty="0"/>
          </a:p>
          <a:p>
            <a:r>
              <a:rPr lang="en-US" sz="2400" dirty="0"/>
              <a:t>3.   Jot down a few words below your paraphrase to remind you how you want to use the 	text.  At the top of the card or page, write the subtopic of the paraphrase.</a:t>
            </a:r>
          </a:p>
          <a:p>
            <a:endParaRPr lang="en-US" sz="2400" dirty="0"/>
          </a:p>
          <a:p>
            <a:r>
              <a:rPr lang="en-US" sz="2400" dirty="0"/>
              <a:t>4.   Check to make sure your paraphrase accurately expresses the essential information in 	the original.</a:t>
            </a:r>
          </a:p>
          <a:p>
            <a:endParaRPr lang="en-US" sz="2400" dirty="0"/>
          </a:p>
          <a:p>
            <a:r>
              <a:rPr lang="en-US" sz="2400" dirty="0"/>
              <a:t>5.    Use quotation marks to identify any unique term or phrase you have borrowed 	exactly from the source.</a:t>
            </a:r>
          </a:p>
          <a:p>
            <a:endParaRPr lang="en-US" sz="2400" dirty="0"/>
          </a:p>
          <a:p>
            <a:r>
              <a:rPr lang="en-US" sz="2400" dirty="0"/>
              <a:t>6.    Record the source, including the page on your notecard or page so that you can 	credit it easily if you decide to use it in your paper.</a:t>
            </a:r>
          </a:p>
        </p:txBody>
      </p:sp>
    </p:spTree>
    <p:extLst>
      <p:ext uri="{BB962C8B-B14F-4D97-AF65-F5344CB8AC3E}">
        <p14:creationId xmlns:p14="http://schemas.microsoft.com/office/powerpoint/2010/main" val="230104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2FF92-0512-4DAA-AB8C-31849585D91F}"/>
              </a:ext>
            </a:extLst>
          </p:cNvPr>
          <p:cNvSpPr txBox="1"/>
          <p:nvPr/>
        </p:nvSpPr>
        <p:spPr>
          <a:xfrm>
            <a:off x="1057013" y="142613"/>
            <a:ext cx="10679185" cy="6124754"/>
          </a:xfrm>
          <a:prstGeom prst="rect">
            <a:avLst/>
          </a:prstGeom>
          <a:noFill/>
        </p:spPr>
        <p:txBody>
          <a:bodyPr wrap="square" rtlCol="0">
            <a:spAutoFit/>
          </a:bodyPr>
          <a:lstStyle/>
          <a:p>
            <a:r>
              <a:rPr lang="en-US" sz="3200" b="1" dirty="0"/>
              <a:t>LET’S PRACTICE:</a:t>
            </a:r>
          </a:p>
          <a:p>
            <a:r>
              <a:rPr lang="en-US" sz="2400" b="1" dirty="0"/>
              <a:t>Example:  The automobile is chartreuse.</a:t>
            </a:r>
          </a:p>
          <a:p>
            <a:r>
              <a:rPr lang="en-US" sz="2400" dirty="0"/>
              <a:t>	Reread.  </a:t>
            </a:r>
          </a:p>
          <a:p>
            <a:r>
              <a:rPr lang="en-US" sz="2400" dirty="0"/>
              <a:t>	Identify </a:t>
            </a:r>
            <a:r>
              <a:rPr lang="en-US" sz="2400" dirty="0" smtClean="0"/>
              <a:t>any </a:t>
            </a:r>
            <a:r>
              <a:rPr lang="en-US" sz="2400" dirty="0"/>
              <a:t>words you don’t know.  </a:t>
            </a:r>
          </a:p>
          <a:p>
            <a:r>
              <a:rPr lang="en-US" sz="2400" dirty="0"/>
              <a:t>	Rewrite in your own words.  </a:t>
            </a:r>
          </a:p>
          <a:p>
            <a:r>
              <a:rPr lang="en-US" sz="2400" dirty="0"/>
              <a:t>	Make sure the meaning is the same as the original.</a:t>
            </a:r>
          </a:p>
          <a:p>
            <a:endParaRPr lang="en-US" sz="2400" dirty="0"/>
          </a:p>
          <a:p>
            <a:r>
              <a:rPr lang="en-US" sz="2400" b="1" dirty="0"/>
              <a:t>Possible Answer:  The car is green.</a:t>
            </a:r>
          </a:p>
          <a:p>
            <a:endParaRPr lang="en-US" sz="2400" dirty="0"/>
          </a:p>
          <a:p>
            <a:r>
              <a:rPr lang="en-US" sz="2400" b="1" dirty="0"/>
              <a:t>Example:  Preparations for the ceremony were elaborate.</a:t>
            </a:r>
          </a:p>
          <a:p>
            <a:r>
              <a:rPr lang="en-US" sz="2400" dirty="0"/>
              <a:t>	Reread.  </a:t>
            </a:r>
          </a:p>
          <a:p>
            <a:r>
              <a:rPr lang="en-US" sz="2400" dirty="0"/>
              <a:t>	Identify </a:t>
            </a:r>
            <a:r>
              <a:rPr lang="en-US" sz="2400" dirty="0" smtClean="0"/>
              <a:t>any </a:t>
            </a:r>
            <a:r>
              <a:rPr lang="en-US" sz="2400" dirty="0"/>
              <a:t>words you don’t know.  </a:t>
            </a:r>
          </a:p>
          <a:p>
            <a:r>
              <a:rPr lang="en-US" sz="2400" dirty="0"/>
              <a:t>	Rewrite in your own words.  </a:t>
            </a:r>
          </a:p>
          <a:p>
            <a:r>
              <a:rPr lang="en-US" sz="2400" dirty="0"/>
              <a:t>	Make sure the meaning is the same as the original.</a:t>
            </a:r>
          </a:p>
          <a:p>
            <a:endParaRPr lang="en-US" sz="2400" dirty="0"/>
          </a:p>
          <a:p>
            <a:r>
              <a:rPr lang="en-US" sz="2400" b="1" dirty="0"/>
              <a:t>Possible Answer:  </a:t>
            </a:r>
          </a:p>
        </p:txBody>
      </p:sp>
    </p:spTree>
    <p:extLst>
      <p:ext uri="{BB962C8B-B14F-4D97-AF65-F5344CB8AC3E}">
        <p14:creationId xmlns:p14="http://schemas.microsoft.com/office/powerpoint/2010/main" val="319821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D1194A-BA69-48C9-97A5-66B89CF12D82}"/>
              </a:ext>
            </a:extLst>
          </p:cNvPr>
          <p:cNvSpPr txBox="1"/>
          <p:nvPr/>
        </p:nvSpPr>
        <p:spPr>
          <a:xfrm>
            <a:off x="755009" y="444617"/>
            <a:ext cx="11157358" cy="5970865"/>
          </a:xfrm>
          <a:prstGeom prst="rect">
            <a:avLst/>
          </a:prstGeom>
          <a:noFill/>
        </p:spPr>
        <p:txBody>
          <a:bodyPr wrap="square" rtlCol="0">
            <a:spAutoFit/>
          </a:bodyPr>
          <a:lstStyle/>
          <a:p>
            <a:r>
              <a:rPr lang="en-US" sz="2800" b="1" dirty="0"/>
              <a:t>THIS ONE IS A LITTLE MORE COMPLEX:</a:t>
            </a:r>
          </a:p>
          <a:p>
            <a:endParaRPr lang="en-US" dirty="0"/>
          </a:p>
          <a:p>
            <a:r>
              <a:rPr lang="en-US" sz="2400" dirty="0"/>
              <a:t>“Of the more than 1,000 bicycle deaths each year, three-fourths are caused by head injuries.  Half of those killed are school-age children.  One study concluded that wearing a bike helmet can reduce the risk of head injury 85 percent.  In an accident, a bike helmet absorbs the shock and cushions the head.” </a:t>
            </a:r>
          </a:p>
          <a:p>
            <a:endParaRPr lang="en-US" sz="2400" dirty="0"/>
          </a:p>
          <a:p>
            <a:r>
              <a:rPr lang="en-US" sz="2400" b="1" dirty="0"/>
              <a:t>Strategies:</a:t>
            </a:r>
          </a:p>
          <a:p>
            <a:r>
              <a:rPr lang="en-US" sz="2400" dirty="0"/>
              <a:t>	Reread.  </a:t>
            </a:r>
          </a:p>
          <a:p>
            <a:r>
              <a:rPr lang="en-US" sz="2400" dirty="0"/>
              <a:t>	Identify </a:t>
            </a:r>
            <a:r>
              <a:rPr lang="en-US" sz="2400" dirty="0" smtClean="0"/>
              <a:t>any </a:t>
            </a:r>
            <a:r>
              <a:rPr lang="en-US" sz="2400" dirty="0"/>
              <a:t>words you don’t know.  </a:t>
            </a:r>
          </a:p>
          <a:p>
            <a:r>
              <a:rPr lang="en-US" sz="2400" dirty="0"/>
              <a:t>	Rewrite in your own words.  </a:t>
            </a:r>
          </a:p>
          <a:p>
            <a:r>
              <a:rPr lang="en-US" sz="2400" dirty="0"/>
              <a:t>	Make sure the meaning is the same as the original.</a:t>
            </a:r>
          </a:p>
          <a:p>
            <a:r>
              <a:rPr lang="en-US" sz="2400" dirty="0"/>
              <a:t>	Give credit.</a:t>
            </a:r>
          </a:p>
          <a:p>
            <a:endParaRPr lang="en-US" sz="2400" dirty="0"/>
          </a:p>
          <a:p>
            <a:endParaRPr lang="en-US" sz="2400" dirty="0"/>
          </a:p>
          <a:p>
            <a:r>
              <a:rPr lang="en-US" sz="2400" b="1" dirty="0"/>
              <a:t>Source:</a:t>
            </a:r>
            <a:r>
              <a:rPr lang="en-US" sz="2400" dirty="0"/>
              <a:t> “Bike Helmets:  Unused Lifesavers,” Consumer Reports (May 1990):  </a:t>
            </a:r>
            <a:r>
              <a:rPr lang="en-US" sz="2400" dirty="0" smtClean="0"/>
              <a:t>348.</a:t>
            </a:r>
            <a:endParaRPr lang="en-US" sz="2400" dirty="0"/>
          </a:p>
        </p:txBody>
      </p:sp>
    </p:spTree>
    <p:extLst>
      <p:ext uri="{BB962C8B-B14F-4D97-AF65-F5344CB8AC3E}">
        <p14:creationId xmlns:p14="http://schemas.microsoft.com/office/powerpoint/2010/main" val="772558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13680-2A1E-45C7-863A-74C4DA2A800C}"/>
              </a:ext>
            </a:extLst>
          </p:cNvPr>
          <p:cNvSpPr txBox="1"/>
          <p:nvPr/>
        </p:nvSpPr>
        <p:spPr>
          <a:xfrm>
            <a:off x="830510" y="0"/>
            <a:ext cx="10704352" cy="6647974"/>
          </a:xfrm>
          <a:prstGeom prst="rect">
            <a:avLst/>
          </a:prstGeom>
          <a:noFill/>
        </p:spPr>
        <p:txBody>
          <a:bodyPr wrap="square" rtlCol="0">
            <a:spAutoFit/>
          </a:bodyPr>
          <a:lstStyle/>
          <a:p>
            <a:r>
              <a:rPr lang="en-US" sz="2400" b="1" dirty="0"/>
              <a:t>POSSIBLE ANSWER:</a:t>
            </a:r>
          </a:p>
          <a:p>
            <a:endParaRPr lang="en-US" dirty="0"/>
          </a:p>
          <a:p>
            <a:r>
              <a:rPr lang="en-US" sz="2800" dirty="0"/>
              <a:t>The use of a helmet is the key to reducing bicycling fatalities, which are due to head injuries most of the time.  By cushioning the head upon impact, a helmet can reduce accidental injury by as much as 85%, saving the lives of hundreds of victims annually, half of whom are school-aged </a:t>
            </a:r>
            <a:r>
              <a:rPr lang="en-US" sz="2800" dirty="0" smtClean="0"/>
              <a:t>children(“</a:t>
            </a:r>
            <a:r>
              <a:rPr lang="en-US" sz="2800" dirty="0"/>
              <a:t>Bike Helmets 348).</a:t>
            </a:r>
          </a:p>
          <a:p>
            <a:endParaRPr lang="en-US" sz="2800" dirty="0"/>
          </a:p>
          <a:p>
            <a:r>
              <a:rPr lang="en-US" sz="2400" b="1" dirty="0"/>
              <a:t>Try this one:</a:t>
            </a:r>
          </a:p>
          <a:p>
            <a:r>
              <a:rPr lang="en-US" sz="2400" dirty="0"/>
              <a:t>“While the Sears Tower is arguably the greatest achievement in skyscraper engineering so far, it’s unlikely that architects and engineers have abandoned the quest for the world’s tallest building.  The question is:  Just how high can a building go?  Structural engineer William </a:t>
            </a:r>
            <a:r>
              <a:rPr lang="en-US" sz="2400" dirty="0" err="1"/>
              <a:t>LeMessurier</a:t>
            </a:r>
            <a:r>
              <a:rPr lang="en-US" sz="2400" dirty="0"/>
              <a:t> has designed a skyscraper nearly one-half mile high, twice as tall as the Sears Tower.  And architect Robert Sobel claims that existing technology could produce a 500-story building.”</a:t>
            </a:r>
          </a:p>
          <a:p>
            <a:endParaRPr lang="en-US" sz="2400" dirty="0"/>
          </a:p>
          <a:p>
            <a:r>
              <a:rPr lang="en-US" sz="2400" b="1" dirty="0"/>
              <a:t>Source:  </a:t>
            </a:r>
            <a:r>
              <a:rPr lang="en-US" sz="2400" dirty="0"/>
              <a:t>Ron Bachman, “Reaching for the Sky.”  Dial (May 1990):  </a:t>
            </a:r>
            <a:r>
              <a:rPr lang="en-US" sz="2400" dirty="0" smtClean="0"/>
              <a:t>15.</a:t>
            </a:r>
            <a:endParaRPr lang="en-US" sz="2400" dirty="0"/>
          </a:p>
        </p:txBody>
      </p:sp>
    </p:spTree>
    <p:extLst>
      <p:ext uri="{BB962C8B-B14F-4D97-AF65-F5344CB8AC3E}">
        <p14:creationId xmlns:p14="http://schemas.microsoft.com/office/powerpoint/2010/main" val="265692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46BA2-A9F6-4CCE-922A-E491ACC2FF41}"/>
              </a:ext>
            </a:extLst>
          </p:cNvPr>
          <p:cNvSpPr txBox="1"/>
          <p:nvPr/>
        </p:nvSpPr>
        <p:spPr>
          <a:xfrm>
            <a:off x="673915" y="68051"/>
            <a:ext cx="11241247" cy="6093976"/>
          </a:xfrm>
          <a:prstGeom prst="rect">
            <a:avLst/>
          </a:prstGeom>
          <a:noFill/>
        </p:spPr>
        <p:txBody>
          <a:bodyPr wrap="square" rtlCol="0">
            <a:spAutoFit/>
          </a:bodyPr>
          <a:lstStyle/>
          <a:p>
            <a:r>
              <a:rPr lang="en-US" sz="3600" b="1" dirty="0"/>
              <a:t>PLAGIARISM </a:t>
            </a:r>
            <a:endParaRPr lang="en-US" sz="3600" dirty="0"/>
          </a:p>
          <a:p>
            <a:r>
              <a:rPr lang="en-US" sz="2800" b="1" dirty="0"/>
              <a:t>What is it?</a:t>
            </a:r>
            <a:endParaRPr lang="en-US" sz="2800" dirty="0"/>
          </a:p>
          <a:p>
            <a:pPr lvl="0"/>
            <a:r>
              <a:rPr lang="en-US" sz="2800" dirty="0"/>
              <a:t>Buying, stealing or </a:t>
            </a:r>
          </a:p>
          <a:p>
            <a:pPr lvl="0"/>
            <a:r>
              <a:rPr lang="en-US" sz="2800" dirty="0"/>
              <a:t>borrowing a paper </a:t>
            </a:r>
          </a:p>
          <a:p>
            <a:pPr lvl="0"/>
            <a:r>
              <a:rPr lang="en-US" sz="2800" dirty="0"/>
              <a:t>(including of course </a:t>
            </a:r>
          </a:p>
          <a:p>
            <a:pPr lvl="0"/>
            <a:r>
              <a:rPr lang="en-US" sz="2800" dirty="0"/>
              <a:t>copying an entire paper </a:t>
            </a:r>
          </a:p>
          <a:p>
            <a:pPr lvl="0"/>
            <a:r>
              <a:rPr lang="en-US" sz="2800" dirty="0"/>
              <a:t>or article from the Web)</a:t>
            </a:r>
          </a:p>
          <a:p>
            <a:pPr lvl="0"/>
            <a:endParaRPr lang="en-US" sz="2800" dirty="0"/>
          </a:p>
          <a:p>
            <a:pPr lvl="0"/>
            <a:r>
              <a:rPr lang="en-US" sz="2800" dirty="0"/>
              <a:t>Hiring someone to write </a:t>
            </a:r>
          </a:p>
          <a:p>
            <a:pPr lvl="0"/>
            <a:r>
              <a:rPr lang="en-US" sz="2800" dirty="0"/>
              <a:t>your paper</a:t>
            </a:r>
          </a:p>
          <a:p>
            <a:pPr lvl="0"/>
            <a:endParaRPr lang="en-US" sz="2800" dirty="0"/>
          </a:p>
          <a:p>
            <a:pPr lvl="0"/>
            <a:r>
              <a:rPr lang="en-US" sz="2800" dirty="0"/>
              <a:t>Copying large sections of text </a:t>
            </a:r>
          </a:p>
          <a:p>
            <a:pPr lvl="0"/>
            <a:r>
              <a:rPr lang="en-US" sz="2800" dirty="0"/>
              <a:t>from a source without quotation marks or proper citation</a:t>
            </a:r>
          </a:p>
          <a:p>
            <a:endParaRPr lang="en-US" dirty="0"/>
          </a:p>
        </p:txBody>
      </p:sp>
      <p:sp>
        <p:nvSpPr>
          <p:cNvPr id="3" name="Explosion: 14 Points 2">
            <a:extLst>
              <a:ext uri="{FF2B5EF4-FFF2-40B4-BE49-F238E27FC236}">
                <a16:creationId xmlns:a16="http://schemas.microsoft.com/office/drawing/2014/main" id="{7F854D63-05E7-4C09-B4D7-BF0D6872A62A}"/>
              </a:ext>
            </a:extLst>
          </p:cNvPr>
          <p:cNvSpPr/>
          <p:nvPr/>
        </p:nvSpPr>
        <p:spPr>
          <a:xfrm>
            <a:off x="127235" y="1145096"/>
            <a:ext cx="576043" cy="44461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4 Points 5">
            <a:extLst>
              <a:ext uri="{FF2B5EF4-FFF2-40B4-BE49-F238E27FC236}">
                <a16:creationId xmlns:a16="http://schemas.microsoft.com/office/drawing/2014/main" id="{407D6280-57DB-4DD4-9840-3D5B1B3FC47B}"/>
              </a:ext>
            </a:extLst>
          </p:cNvPr>
          <p:cNvSpPr/>
          <p:nvPr/>
        </p:nvSpPr>
        <p:spPr>
          <a:xfrm>
            <a:off x="97872" y="3720204"/>
            <a:ext cx="576043" cy="5246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4 Points 6">
            <a:extLst>
              <a:ext uri="{FF2B5EF4-FFF2-40B4-BE49-F238E27FC236}">
                <a16:creationId xmlns:a16="http://schemas.microsoft.com/office/drawing/2014/main" id="{DD1FDCBF-7800-425A-B8DB-632AD4921EBC}"/>
              </a:ext>
            </a:extLst>
          </p:cNvPr>
          <p:cNvSpPr/>
          <p:nvPr/>
        </p:nvSpPr>
        <p:spPr>
          <a:xfrm>
            <a:off x="127234" y="5045978"/>
            <a:ext cx="576044" cy="44461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7">
            <a:hlinkClick r:id="" action="ppaction://media"/>
            <a:extLst>
              <a:ext uri="{FF2B5EF4-FFF2-40B4-BE49-F238E27FC236}">
                <a16:creationId xmlns:a16="http://schemas.microsoft.com/office/drawing/2014/main" id="{17934282-4732-41EB-A0B0-04045EAB41DB}"/>
              </a:ext>
            </a:extLst>
          </p:cNvPr>
          <p:cNvPicPr>
            <a:picLocks noRot="1" noChangeAspect="1"/>
          </p:cNvPicPr>
          <p:nvPr>
            <a:videoFile r:link="rId1"/>
          </p:nvPr>
        </p:nvPicPr>
        <p:blipFill>
          <a:blip r:embed="rId3"/>
          <a:stretch>
            <a:fillRect/>
          </a:stretch>
        </p:blipFill>
        <p:spPr>
          <a:xfrm>
            <a:off x="5160479" y="109995"/>
            <a:ext cx="6754683" cy="5066012"/>
          </a:xfrm>
          <a:prstGeom prst="rect">
            <a:avLst/>
          </a:prstGeom>
        </p:spPr>
      </p:pic>
    </p:spTree>
    <p:extLst>
      <p:ext uri="{BB962C8B-B14F-4D97-AF65-F5344CB8AC3E}">
        <p14:creationId xmlns:p14="http://schemas.microsoft.com/office/powerpoint/2010/main" val="1362445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774</Words>
  <Application>Microsoft Office PowerPoint</Application>
  <PresentationFormat>Widescreen</PresentationFormat>
  <Paragraphs>153</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PARAPHRASING  &amp;  AVOIDING PLAGIARISM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PARAPHRASING  &amp;  AVOIDING PLAGIARISM</dc:title>
  <dc:creator>Kaufman, Kelly</dc:creator>
  <cp:lastModifiedBy>BAUERLE, MELISSA</cp:lastModifiedBy>
  <cp:revision>14</cp:revision>
  <dcterms:created xsi:type="dcterms:W3CDTF">2017-12-10T17:11:10Z</dcterms:created>
  <dcterms:modified xsi:type="dcterms:W3CDTF">2017-12-12T15:19:44Z</dcterms:modified>
</cp:coreProperties>
</file>