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6" name="Shape 2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 i="1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sz="2400" i="1"/>
            </a:lvl4pPr>
            <a:lvl5pPr algn="ctr">
              <a:spcBef>
                <a:spcPts val="0"/>
              </a:spcBef>
              <a:buSzPct val="100000"/>
              <a:buNone/>
              <a:defRPr sz="2400" i="1"/>
            </a:lvl5pPr>
            <a:lvl6pPr algn="ctr">
              <a:spcBef>
                <a:spcPts val="0"/>
              </a:spcBef>
              <a:buSzPct val="100000"/>
              <a:buNone/>
              <a:defRPr sz="2400" i="1"/>
            </a:lvl6pPr>
            <a:lvl7pPr algn="ctr">
              <a:spcBef>
                <a:spcPts val="0"/>
              </a:spcBef>
              <a:buSzPct val="100000"/>
              <a:buNone/>
              <a:defRPr sz="2400" i="1"/>
            </a:lvl7pPr>
            <a:lvl8pPr algn="ctr">
              <a:spcBef>
                <a:spcPts val="0"/>
              </a:spcBef>
              <a:buSzPct val="100000"/>
              <a:buNone/>
              <a:defRPr sz="2400" i="1"/>
            </a:lvl8pPr>
            <a:lvl9pPr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0" name="Shape 70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Shakespearean Sonnets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Shakespearean Rhyme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All Shakespearean sonnets follow the same rhyme scheme, which is: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ABAB		CDCD		EFEF		GG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2517600" y="3857625"/>
            <a:ext cx="2964299" cy="44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© www.thissavvylife.com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Like This: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Shall I compare thee to a summer's day? </a:t>
            </a:r>
            <a:r>
              <a:rPr lang="en" sz="1000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(A)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Thou art more lovely and more temperate. </a:t>
            </a:r>
            <a:r>
              <a:rPr lang="en" sz="1000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(B)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Rough winds do shake the darling buds of May, </a:t>
            </a:r>
            <a:r>
              <a:rPr lang="en" sz="1000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(A)</a:t>
            </a:r>
            <a:r>
              <a:rPr lang="en" sz="1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And summer's lease hath all too short a date. </a:t>
            </a:r>
            <a:r>
              <a:rPr lang="en" sz="1000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(B)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Sometime too hot the eye of heaven shines, </a:t>
            </a:r>
            <a:r>
              <a:rPr lang="en" sz="1000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(C)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And often is his gold complexion dimmed; </a:t>
            </a:r>
            <a:r>
              <a:rPr lang="en" sz="1000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(D)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And every fair from fair sometime declines, </a:t>
            </a:r>
            <a:r>
              <a:rPr lang="en" sz="1000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(C)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By chance, or nature's changing course, untrimmed;</a:t>
            </a:r>
            <a:r>
              <a:rPr lang="en" sz="1000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(D)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But thy eternal summer shall not fade, </a:t>
            </a:r>
            <a:r>
              <a:rPr lang="en" sz="1000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(E)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Nor lose possession of that fair thou ow'st,</a:t>
            </a:r>
            <a:r>
              <a:rPr lang="en" sz="1000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(F)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Nor shall death brag thou wand'rest in his shade, </a:t>
            </a:r>
            <a:r>
              <a:rPr lang="en" sz="1000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(E)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When in eternal lines to Time thou grow'st. </a:t>
            </a:r>
            <a:r>
              <a:rPr lang="en" sz="1000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(F)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 long as men can breathe, or eyes can see, </a:t>
            </a:r>
            <a:r>
              <a:rPr lang="en" sz="1000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(G)</a:t>
            </a:r>
          </a:p>
          <a:p>
            <a:pPr>
              <a:spcBef>
                <a:spcPts val="0"/>
              </a:spcBef>
              <a:buNone/>
            </a:pPr>
            <a:r>
              <a:rPr lang="en" sz="1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 long lives this, and this gives life to thee. </a:t>
            </a:r>
            <a:r>
              <a:rPr lang="en" sz="1000" b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(G)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5522500" y="1773150"/>
            <a:ext cx="2788200" cy="56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© www.thissavvylife.com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Ready for Application?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Let’s do a close reading of the Prologue of </a:t>
            </a:r>
            <a:r>
              <a:rPr lang="en" i="1"/>
              <a:t>Romeo and Juliet.</a:t>
            </a:r>
          </a:p>
          <a:p>
            <a:pPr lvl="0" rtl="0">
              <a:spcBef>
                <a:spcPts val="0"/>
              </a:spcBef>
              <a:buNone/>
            </a:pPr>
            <a:endParaRPr i="1"/>
          </a:p>
          <a:p>
            <a:pPr>
              <a:spcBef>
                <a:spcPts val="0"/>
              </a:spcBef>
              <a:buNone/>
            </a:pPr>
            <a:r>
              <a:rPr lang="en"/>
              <a:t>See if you can recognize these qualities within this poem. 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4588550" y="4074200"/>
            <a:ext cx="2923800" cy="55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© www.thissavvylife.com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87953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The Prologue, Romeo and Juliet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households, both alike in dignity,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fair Verona, where we lay our scene,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ancient grudge break to new mutiny,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civil blood makes civil hands unclean.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forth the fatal loins of these two foes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pair of star-cross'd lovers take their life;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Whose misadventured piteous overthrows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with their death bury their parents' strife.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fearful passage of their death-mark'd love,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the continuance of their parents' rage,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Which, but their children's end, nought could remove,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now the two hours' traffic of our stage;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which if you with patient ears attend,</a:t>
            </a:r>
          </a:p>
          <a:p>
            <a:pPr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here shall miss, our toil shall strive to mend.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5806750" y="1854375"/>
            <a:ext cx="2531099" cy="62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© www.thissavvylife.com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Sonnet 29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When in disgrace with fortune and men’s eyes</a:t>
            </a:r>
          </a:p>
          <a:p>
            <a:r>
              <a:rPr lang="en-US" sz="1600" dirty="0"/>
              <a:t>I all alone </a:t>
            </a:r>
            <a:r>
              <a:rPr lang="en-US" sz="1600" dirty="0" err="1"/>
              <a:t>beweep</a:t>
            </a:r>
            <a:r>
              <a:rPr lang="en-US" sz="1600" dirty="0"/>
              <a:t> my outcast state,</a:t>
            </a:r>
          </a:p>
          <a:p>
            <a:r>
              <a:rPr lang="en-US" sz="1600" dirty="0"/>
              <a:t>And trouble deaf </a:t>
            </a:r>
            <a:r>
              <a:rPr lang="en-US" sz="1600" dirty="0" err="1"/>
              <a:t>heav'n</a:t>
            </a:r>
            <a:r>
              <a:rPr lang="en-US" sz="1600" dirty="0"/>
              <a:t> with my bootless cries,</a:t>
            </a:r>
          </a:p>
          <a:p>
            <a:r>
              <a:rPr lang="en-US" sz="1600" dirty="0"/>
              <a:t>And look upon myself, and curse my fate,</a:t>
            </a:r>
          </a:p>
          <a:p>
            <a:r>
              <a:rPr lang="en-US" sz="1600" dirty="0"/>
              <a:t>Wishing me like to one more rich in hope,</a:t>
            </a:r>
          </a:p>
          <a:p>
            <a:r>
              <a:rPr lang="en-US" sz="1600" dirty="0"/>
              <a:t>Featured like him, like him with friends possessed,</a:t>
            </a:r>
          </a:p>
          <a:p>
            <a:r>
              <a:rPr lang="en-US" sz="1600" dirty="0"/>
              <a:t>Desiring this man’s art, and that man’s scope,</a:t>
            </a:r>
          </a:p>
          <a:p>
            <a:r>
              <a:rPr lang="en-US" sz="1600" dirty="0"/>
              <a:t>With what I most enjoy contented least;</a:t>
            </a:r>
          </a:p>
          <a:p>
            <a:r>
              <a:rPr lang="en-US" sz="1600" dirty="0"/>
              <a:t>Yet in these thoughts myself almost despising,</a:t>
            </a:r>
          </a:p>
          <a:p>
            <a:r>
              <a:rPr lang="en-US" sz="1600" dirty="0"/>
              <a:t>Haply I think on thee, and then my state,</a:t>
            </a:r>
          </a:p>
          <a:p>
            <a:r>
              <a:rPr lang="en-US" sz="1600" dirty="0"/>
              <a:t>Like to the lark at break of day arising</a:t>
            </a:r>
          </a:p>
          <a:p>
            <a:r>
              <a:rPr lang="en-US" sz="1600" dirty="0"/>
              <a:t>From sullen earth, sings hymns at heaven’s gate.</a:t>
            </a:r>
          </a:p>
          <a:p>
            <a:r>
              <a:rPr lang="en-US" sz="1600" dirty="0"/>
              <a:t>  For thy sweet love remembered such wealth brings</a:t>
            </a:r>
          </a:p>
          <a:p>
            <a:r>
              <a:rPr lang="en-US" sz="1600" dirty="0"/>
              <a:t>  That then I scorn to change my state with kings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5320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Sonnet 116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Let me not to the marriage of true minds</a:t>
            </a:r>
          </a:p>
          <a:p>
            <a:r>
              <a:rPr lang="en-US" sz="1600" dirty="0"/>
              <a:t>Admit impediments. Love is not love</a:t>
            </a:r>
          </a:p>
          <a:p>
            <a:r>
              <a:rPr lang="en-US" sz="1600" dirty="0"/>
              <a:t>Which alters when it alteration finds,</a:t>
            </a:r>
          </a:p>
          <a:p>
            <a:r>
              <a:rPr lang="en-US" sz="1600" dirty="0"/>
              <a:t>Or bends with the remover to remove.</a:t>
            </a:r>
          </a:p>
          <a:p>
            <a:r>
              <a:rPr lang="en-US" sz="1600" dirty="0"/>
              <a:t>O no, it is an ever-</a:t>
            </a:r>
            <a:r>
              <a:rPr lang="en-US" sz="1600" dirty="0" err="1"/>
              <a:t>fixèd</a:t>
            </a:r>
            <a:r>
              <a:rPr lang="en-US" sz="1600" dirty="0"/>
              <a:t> mark</a:t>
            </a:r>
          </a:p>
          <a:p>
            <a:r>
              <a:rPr lang="en-US" sz="1600" dirty="0"/>
              <a:t>That looks on tempests and is never shaken;</a:t>
            </a:r>
          </a:p>
          <a:p>
            <a:r>
              <a:rPr lang="en-US" sz="1600" dirty="0"/>
              <a:t>It is the star to every </a:t>
            </a:r>
            <a:r>
              <a:rPr lang="en-US" sz="1600" dirty="0" err="1"/>
              <a:t>wand'ring</a:t>
            </a:r>
            <a:r>
              <a:rPr lang="en-US" sz="1600" dirty="0"/>
              <a:t> bark,</a:t>
            </a:r>
          </a:p>
          <a:p>
            <a:r>
              <a:rPr lang="en-US" sz="1600" dirty="0"/>
              <a:t>Whose worth’s unknown, although his height be taken.</a:t>
            </a:r>
          </a:p>
          <a:p>
            <a:r>
              <a:rPr lang="en-US" sz="1600" dirty="0"/>
              <a:t>Love’s not time’s fool, though rosy lips and cheeks</a:t>
            </a:r>
          </a:p>
          <a:p>
            <a:r>
              <a:rPr lang="en-US" sz="1600" dirty="0"/>
              <a:t>Within his bending sickle’s compass come:</a:t>
            </a:r>
          </a:p>
          <a:p>
            <a:r>
              <a:rPr lang="en-US" sz="1600" dirty="0"/>
              <a:t>Love alters not with his brief hours and weeks,</a:t>
            </a:r>
          </a:p>
          <a:p>
            <a:r>
              <a:rPr lang="en-US" sz="1600" dirty="0"/>
              <a:t>But bears it out even to the edge of doom.</a:t>
            </a:r>
          </a:p>
          <a:p>
            <a:r>
              <a:rPr lang="en-US" sz="1600" dirty="0"/>
              <a:t>  If this be error and upon me proved,</a:t>
            </a:r>
          </a:p>
          <a:p>
            <a:r>
              <a:rPr lang="en-US" sz="1600" dirty="0"/>
              <a:t>  I never writ, nor no man ever loved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8154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Sonnet 113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Since I left you, mine eye is in my mind,</a:t>
            </a:r>
          </a:p>
          <a:p>
            <a:r>
              <a:rPr lang="en-US" sz="1600" dirty="0"/>
              <a:t>And that which governs me to go about</a:t>
            </a:r>
          </a:p>
          <a:p>
            <a:r>
              <a:rPr lang="en-US" sz="1600" dirty="0"/>
              <a:t>Doth part his function, and is partly blind,</a:t>
            </a:r>
          </a:p>
          <a:p>
            <a:r>
              <a:rPr lang="en-US" sz="1600" dirty="0"/>
              <a:t>Seems seeing, but effectually is out;</a:t>
            </a:r>
          </a:p>
          <a:p>
            <a:r>
              <a:rPr lang="en-US" sz="1600" dirty="0"/>
              <a:t>For it no form delivers to the heart</a:t>
            </a:r>
          </a:p>
          <a:p>
            <a:r>
              <a:rPr lang="en-US" sz="1600" dirty="0"/>
              <a:t>Of bird, of </a:t>
            </a:r>
            <a:r>
              <a:rPr lang="en-US" sz="1600" dirty="0" err="1"/>
              <a:t>flow'r</a:t>
            </a:r>
            <a:r>
              <a:rPr lang="en-US" sz="1600" dirty="0"/>
              <a:t>, or shape which it doth latch.</a:t>
            </a:r>
          </a:p>
          <a:p>
            <a:r>
              <a:rPr lang="en-US" sz="1600" dirty="0"/>
              <a:t>Of his quick objects hath the mind no part,</a:t>
            </a:r>
          </a:p>
          <a:p>
            <a:r>
              <a:rPr lang="en-US" sz="1600" dirty="0"/>
              <a:t>Nor his own vision holds what it doth catch;</a:t>
            </a:r>
          </a:p>
          <a:p>
            <a:r>
              <a:rPr lang="en-US" sz="1600" dirty="0"/>
              <a:t>For if it see the </a:t>
            </a:r>
            <a:r>
              <a:rPr lang="en-US" sz="1600" dirty="0" err="1"/>
              <a:t>rud’st</a:t>
            </a:r>
            <a:r>
              <a:rPr lang="en-US" sz="1600" dirty="0"/>
              <a:t> or gentlest sight,</a:t>
            </a:r>
          </a:p>
          <a:p>
            <a:r>
              <a:rPr lang="en-US" sz="1600" dirty="0"/>
              <a:t>The most sweet favor or </a:t>
            </a:r>
            <a:r>
              <a:rPr lang="en-US" sz="1600" dirty="0" err="1"/>
              <a:t>deformèd’st</a:t>
            </a:r>
            <a:r>
              <a:rPr lang="en-US" sz="1600" dirty="0"/>
              <a:t> creature,</a:t>
            </a:r>
          </a:p>
          <a:p>
            <a:r>
              <a:rPr lang="en-US" sz="1600" dirty="0"/>
              <a:t>The mountain, or the sea, the day, or night,</a:t>
            </a:r>
          </a:p>
          <a:p>
            <a:r>
              <a:rPr lang="en-US" sz="1600" dirty="0"/>
              <a:t>The crow, or dove, it shapes them to your feature.</a:t>
            </a:r>
          </a:p>
          <a:p>
            <a:r>
              <a:rPr lang="en-US" sz="1600" dirty="0"/>
              <a:t>  Incapable of more, replete with you,</a:t>
            </a:r>
          </a:p>
          <a:p>
            <a:r>
              <a:rPr lang="en-US" sz="1600" dirty="0"/>
              <a:t>  My most true mind thus makes mine untrue.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164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Sonnet 30 -Spenser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My love is like to ice, and I to fire:</a:t>
            </a:r>
            <a:br>
              <a:rPr lang="en-US" sz="1200" dirty="0"/>
            </a:br>
            <a:r>
              <a:rPr lang="en-US" sz="1200" dirty="0"/>
              <a:t>how comes it then that this her cold so great</a:t>
            </a:r>
            <a:br>
              <a:rPr lang="en-US" sz="1200" dirty="0"/>
            </a:br>
            <a:r>
              <a:rPr lang="en-US" sz="1200" dirty="0"/>
              <a:t>is not </a:t>
            </a:r>
            <a:r>
              <a:rPr lang="en-US" sz="1200" dirty="0" err="1"/>
              <a:t>dissolv'd</a:t>
            </a:r>
            <a:r>
              <a:rPr lang="en-US" sz="1200" dirty="0"/>
              <a:t> through my so hot desire,</a:t>
            </a:r>
            <a:br>
              <a:rPr lang="en-US" sz="1200" dirty="0"/>
            </a:br>
            <a:r>
              <a:rPr lang="en-US" sz="1200" dirty="0"/>
              <a:t>but harder grows, the more I her entreat?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Or how comes it that my exceeding heat</a:t>
            </a:r>
            <a:br>
              <a:rPr lang="en-US" sz="1200" dirty="0"/>
            </a:br>
            <a:r>
              <a:rPr lang="en-US" sz="1200" dirty="0"/>
              <a:t>is not delayed by her heart frozen cold,</a:t>
            </a:r>
            <a:br>
              <a:rPr lang="en-US" sz="1200" dirty="0"/>
            </a:br>
            <a:r>
              <a:rPr lang="en-US" sz="1200" dirty="0"/>
              <a:t>but that I burn much more in boiling sweat,</a:t>
            </a:r>
            <a:br>
              <a:rPr lang="en-US" sz="1200" dirty="0"/>
            </a:br>
            <a:r>
              <a:rPr lang="en-US" sz="1200" dirty="0"/>
              <a:t>and feel my flames augmented manifold?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What more miraculous thing may be told</a:t>
            </a:r>
            <a:br>
              <a:rPr lang="en-US" sz="1200" dirty="0"/>
            </a:br>
            <a:r>
              <a:rPr lang="en-US" sz="1200" dirty="0"/>
              <a:t>that fire, which all thing melts, should harden ice:</a:t>
            </a:r>
            <a:br>
              <a:rPr lang="en-US" sz="1200" dirty="0"/>
            </a:br>
            <a:r>
              <a:rPr lang="en-US" sz="1200" dirty="0"/>
              <a:t>and ice which is congealed with senseless cold,</a:t>
            </a:r>
            <a:br>
              <a:rPr lang="en-US" sz="1200" dirty="0"/>
            </a:br>
            <a:r>
              <a:rPr lang="en-US" sz="1200" dirty="0"/>
              <a:t>should kindle fire by wonderful device?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Such is the </a:t>
            </a:r>
            <a:r>
              <a:rPr lang="en-US" sz="1200" dirty="0" err="1"/>
              <a:t>pow'r</a:t>
            </a:r>
            <a:r>
              <a:rPr lang="en-US" sz="1200" dirty="0"/>
              <a:t> of love in gentle mind</a:t>
            </a:r>
            <a:br>
              <a:rPr lang="en-US" sz="1200" dirty="0"/>
            </a:br>
            <a:r>
              <a:rPr lang="en-US" sz="1200" dirty="0"/>
              <a:t>that it can alter all the course of kind.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68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Basics	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14 lines EXACTLY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3 quatrains, 1 couplet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Iambic Pentameter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Shakespearean rhyme scheme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ABAB CDCD EFEF GG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Theme within the ending couplet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5874425" y="4358450"/>
            <a:ext cx="2392799" cy="41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© www.thissavvylife.com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is a Quatrain?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quatrain is four lines of rhyming poetry.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i="1"/>
              <a:t>Shall I compare thee to a summer’s day?</a:t>
            </a:r>
          </a:p>
          <a:p>
            <a:pPr lvl="0" rtl="0">
              <a:spcBef>
                <a:spcPts val="0"/>
              </a:spcBef>
              <a:buNone/>
            </a:pPr>
            <a:r>
              <a:rPr lang="en" i="1"/>
              <a:t>Thou art more lovely and more temperate.</a:t>
            </a:r>
          </a:p>
          <a:p>
            <a:pPr lvl="0" rtl="0">
              <a:spcBef>
                <a:spcPts val="0"/>
              </a:spcBef>
              <a:buNone/>
            </a:pPr>
            <a:r>
              <a:rPr lang="en" i="1"/>
              <a:t>Rough winds do shake the darling buds </a:t>
            </a:r>
            <a:r>
              <a:rPr lang="en" sz="2600" i="1"/>
              <a:t>of May,</a:t>
            </a:r>
          </a:p>
          <a:p>
            <a:pPr>
              <a:spcBef>
                <a:spcPts val="0"/>
              </a:spcBef>
              <a:buNone/>
            </a:pPr>
            <a:r>
              <a:rPr lang="en" i="1"/>
              <a:t>And Summer’s lease hath all too short a date.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6659475" y="392525"/>
            <a:ext cx="2179200" cy="55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© www.thissavvylife.com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a Couplet?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couplet is two lines of rhyming poetry.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i="1"/>
              <a:t>So long as men can breathe, or eyes can see,</a:t>
            </a:r>
          </a:p>
          <a:p>
            <a:pPr>
              <a:spcBef>
                <a:spcPts val="0"/>
              </a:spcBef>
              <a:buNone/>
            </a:pPr>
            <a:r>
              <a:rPr lang="en" i="1"/>
              <a:t>So long lives this, and this gives life to thee.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3180850" y="4101275"/>
            <a:ext cx="2057400" cy="63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© www.thissavvylife.com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Iambic Pentameter?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Iambic pentameter describes the rhythm within lines of poetry; specifically, five FEET of iambic rhythm or meter (same thing).</a:t>
            </a:r>
          </a:p>
          <a:p>
            <a:pPr>
              <a:spcBef>
                <a:spcPts val="0"/>
              </a:spcBef>
              <a:buNone/>
            </a:pPr>
            <a:endParaRPr b="1"/>
          </a:p>
        </p:txBody>
      </p:sp>
      <p:sp>
        <p:nvSpPr>
          <p:cNvPr id="133" name="Shape 133"/>
          <p:cNvSpPr txBox="1"/>
          <p:nvPr/>
        </p:nvSpPr>
        <p:spPr>
          <a:xfrm>
            <a:off x="1691950" y="3776400"/>
            <a:ext cx="2355299" cy="500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© www.thissavvylife.com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a Foot?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 poetry, a FOOT refers to a set of two syllables.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i="1"/>
              <a:t>today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i="1"/>
              <a:t>the dog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i="1"/>
              <a:t>hello</a:t>
            </a:r>
          </a:p>
          <a:p>
            <a:pPr algn="ctr">
              <a:spcBef>
                <a:spcPts val="0"/>
              </a:spcBef>
              <a:buNone/>
            </a:pPr>
            <a:r>
              <a:rPr lang="en" i="1"/>
              <a:t>goodbye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6578275" y="216575"/>
            <a:ext cx="2565599" cy="104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© www.thissavvylife.com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an Iamb?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 Iamb consists of two syllables (one foot) that have an unstressed, stressed pattern.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 i="1"/>
              <a:t>today</a:t>
            </a:r>
          </a:p>
          <a:p>
            <a:pPr lvl="0" algn="ctr" rtl="0">
              <a:spcBef>
                <a:spcPts val="0"/>
              </a:spcBef>
              <a:buNone/>
            </a:pPr>
            <a:endParaRPr i="1"/>
          </a:p>
          <a:p>
            <a:pPr algn="ctr">
              <a:spcBef>
                <a:spcPts val="0"/>
              </a:spcBef>
              <a:buNone/>
            </a:pPr>
            <a:r>
              <a:rPr lang="en"/>
              <a:t>It’s not TOday. It’s toDAY.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5942100" y="460200"/>
            <a:ext cx="2463600" cy="55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© www.thissavvylife.com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Pentameter?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Pentameter refers to the meter (rhythm) in a poem when it has FIVE feet in one line.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Think </a:t>
            </a:r>
            <a:r>
              <a:rPr lang="en" i="1"/>
              <a:t>pentagon </a:t>
            </a:r>
            <a:r>
              <a:rPr lang="en"/>
              <a:t>(five sides)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i="1" u="sng"/>
              <a:t>Shall I</a:t>
            </a:r>
            <a:r>
              <a:rPr lang="en" i="1"/>
              <a:t>	</a:t>
            </a:r>
            <a:r>
              <a:rPr lang="en" i="1" u="sng"/>
              <a:t>compare</a:t>
            </a:r>
            <a:r>
              <a:rPr lang="en" i="1"/>
              <a:t>	</a:t>
            </a:r>
            <a:r>
              <a:rPr lang="en" i="1" u="sng"/>
              <a:t>thee to</a:t>
            </a:r>
            <a:r>
              <a:rPr lang="en" i="1"/>
              <a:t>	</a:t>
            </a:r>
            <a:r>
              <a:rPr lang="en" i="1" u="sng"/>
              <a:t>a sum</a:t>
            </a:r>
            <a:r>
              <a:rPr lang="en" i="1"/>
              <a:t>	</a:t>
            </a:r>
            <a:r>
              <a:rPr lang="en" i="1" u="sng"/>
              <a:t>mer’s day?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1 			2 			3 			4 				5 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6848950" y="645225"/>
            <a:ext cx="2138699" cy="55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© www.thissavvylife.com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Rhyme Scheme?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Rhyme scheme is the pattern that ending words follow.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1394150" y="2923675"/>
            <a:ext cx="3356699" cy="87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© www.thissavvylife.com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981</Words>
  <Application>Microsoft Office PowerPoint</Application>
  <PresentationFormat>On-screen Show (16:9)</PresentationFormat>
  <Paragraphs>139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Georgia</vt:lpstr>
      <vt:lpstr>Verdana</vt:lpstr>
      <vt:lpstr>sketched</vt:lpstr>
      <vt:lpstr>Shakespearean Sonnets</vt:lpstr>
      <vt:lpstr>The Basics </vt:lpstr>
      <vt:lpstr>What is a Quatrain?</vt:lpstr>
      <vt:lpstr>What is a Couplet?</vt:lpstr>
      <vt:lpstr>What is Iambic Pentameter?</vt:lpstr>
      <vt:lpstr>What is a Foot?</vt:lpstr>
      <vt:lpstr>What is an Iamb?</vt:lpstr>
      <vt:lpstr>What is Pentameter?</vt:lpstr>
      <vt:lpstr>What is Rhyme Scheme?</vt:lpstr>
      <vt:lpstr>Shakespearean Rhyme</vt:lpstr>
      <vt:lpstr>Like This:</vt:lpstr>
      <vt:lpstr>Ready for Application?</vt:lpstr>
      <vt:lpstr>The Prologue, Romeo and Juliet</vt:lpstr>
      <vt:lpstr>Sonnet 29</vt:lpstr>
      <vt:lpstr>Sonnet 116</vt:lpstr>
      <vt:lpstr>Sonnet 113</vt:lpstr>
      <vt:lpstr>Sonnet 30 -Spenser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Shakespearean Sonnets</dc:title>
  <dc:creator>BAUERLE, MELISSA</dc:creator>
  <cp:lastModifiedBy>BAUERLE, MELISSA</cp:lastModifiedBy>
  <cp:revision>3</cp:revision>
  <dcterms:modified xsi:type="dcterms:W3CDTF">2018-02-09T19:38:41Z</dcterms:modified>
</cp:coreProperties>
</file>