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46" d="100"/>
          <a:sy n="46" d="100"/>
        </p:scale>
        <p:origin x="10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0D4F7-0EA2-4FC4-9D0B-781DCEBF4CCC}"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F2006-A6BA-4340-863A-85323387F57B}" type="slidenum">
              <a:rPr lang="en-US" smtClean="0"/>
              <a:t>‹#›</a:t>
            </a:fld>
            <a:endParaRPr lang="en-US"/>
          </a:p>
        </p:txBody>
      </p:sp>
    </p:spTree>
    <p:extLst>
      <p:ext uri="{BB962C8B-B14F-4D97-AF65-F5344CB8AC3E}">
        <p14:creationId xmlns:p14="http://schemas.microsoft.com/office/powerpoint/2010/main" val="51400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https://www.youtube.com/watch?v=5CbWeIkgF-g</a:t>
            </a:r>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4922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Audio: https://www.youtube.com/watch?v=h_F59JL75aQ</a:t>
            </a:r>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93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6001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5538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Audio: https://www.youtube.com/watch?v=rE-_wzTP1Rk</a:t>
            </a:r>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3310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Audio: https://www.youtube.com/watch?v=rE-_wzTP1Rk</a:t>
            </a:r>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757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9AF46-8F86-44D9-94BE-8A467242C3A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3818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4C4F04-FE78-4C2E-A35B-B60BF5C632D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14427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C4F04-FE78-4C2E-A35B-B60BF5C632D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296826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C4F04-FE78-4C2E-A35B-B60BF5C632D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275667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7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4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33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5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3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64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605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16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4C4F04-FE78-4C2E-A35B-B60BF5C632D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4070661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08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22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894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4F5C7DF-CF90-41B1-AA72-A6A5B9E6748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259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C4F04-FE78-4C2E-A35B-B60BF5C632D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363192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C4F04-FE78-4C2E-A35B-B60BF5C632D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334840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4C4F04-FE78-4C2E-A35B-B60BF5C632DD}"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180922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4C4F04-FE78-4C2E-A35B-B60BF5C632DD}"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22203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4F04-FE78-4C2E-A35B-B60BF5C632DD}"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29072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C4F04-FE78-4C2E-A35B-B60BF5C632D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183312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C4F04-FE78-4C2E-A35B-B60BF5C632D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D53C-39FA-4D49-A400-DC884ADCC97D}" type="slidenum">
              <a:rPr lang="en-US" smtClean="0"/>
              <a:t>‹#›</a:t>
            </a:fld>
            <a:endParaRPr lang="en-US"/>
          </a:p>
        </p:txBody>
      </p:sp>
    </p:spTree>
    <p:extLst>
      <p:ext uri="{BB962C8B-B14F-4D97-AF65-F5344CB8AC3E}">
        <p14:creationId xmlns:p14="http://schemas.microsoft.com/office/powerpoint/2010/main" val="239495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4F04-FE78-4C2E-A35B-B60BF5C632DD}" type="datetimeFigureOut">
              <a:rPr lang="en-US" smtClean="0"/>
              <a:t>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1D53C-39FA-4D49-A400-DC884ADCC97D}" type="slidenum">
              <a:rPr lang="en-US" smtClean="0"/>
              <a:t>‹#›</a:t>
            </a:fld>
            <a:endParaRPr lang="en-US"/>
          </a:p>
        </p:txBody>
      </p:sp>
    </p:spTree>
    <p:extLst>
      <p:ext uri="{BB962C8B-B14F-4D97-AF65-F5344CB8AC3E}">
        <p14:creationId xmlns:p14="http://schemas.microsoft.com/office/powerpoint/2010/main" val="3228734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6C77B-DC2F-4BC9-BC76-8B9D7B37BEF4}" type="datetimeFigureOut">
              <a:rPr lang="en-US" smtClean="0">
                <a:solidFill>
                  <a:prstClr val="black">
                    <a:tint val="75000"/>
                  </a:prstClr>
                </a:solidFill>
              </a:rPr>
              <a:pPr/>
              <a:t>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A0060-C96A-4388-AFFB-58263B19BA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767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5CbWeIkgF-g" TargetMode="External"/><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h_F59JL75aQ"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rE-_wzTP1Rk" TargetMode="External"/><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serscontentstorage.blob.core.windows.net/userimages/5bbf3173-dc7c-4ffc-85d2-98a1ca05d529/6d8cb703-a3bd-4d38-aea4-fb1347b30d26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 y="5997714"/>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Passionate Shepherd to His Love</a:t>
            </a:r>
          </a:p>
        </p:txBody>
      </p:sp>
      <p:grpSp>
        <p:nvGrpSpPr>
          <p:cNvPr id="8" name="Group 7"/>
          <p:cNvGrpSpPr/>
          <p:nvPr/>
        </p:nvGrpSpPr>
        <p:grpSpPr>
          <a:xfrm>
            <a:off x="4876800" y="523874"/>
            <a:ext cx="5241894" cy="6410326"/>
            <a:chOff x="381000" y="76200"/>
            <a:chExt cx="5241894" cy="6410326"/>
          </a:xfrm>
        </p:grpSpPr>
        <p:grpSp>
          <p:nvGrpSpPr>
            <p:cNvPr id="9" name="Group 8"/>
            <p:cNvGrpSpPr/>
            <p:nvPr/>
          </p:nvGrpSpPr>
          <p:grpSpPr>
            <a:xfrm>
              <a:off x="1600200" y="609600"/>
              <a:ext cx="4022694" cy="5876926"/>
              <a:chOff x="1600200" y="609600"/>
              <a:chExt cx="4022694" cy="5876926"/>
            </a:xfrm>
          </p:grpSpPr>
          <p:pic>
            <p:nvPicPr>
              <p:cNvPr id="12" name="Picture 4" descr="http://40.media.tumblr.com/84615e972e36fc9b2e994ac26e6aa638/tumblr_n4tknq70wy1qamfowo1_500.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sp>
          <p:nvSpPr>
            <p:cNvPr id="10" name="Cloud Callout 9"/>
            <p:cNvSpPr/>
            <p:nvPr/>
          </p:nvSpPr>
          <p:spPr>
            <a:xfrm>
              <a:off x="381000" y="76200"/>
              <a:ext cx="2133600" cy="1705389"/>
            </a:xfrm>
            <a:prstGeom prst="cloudCallout">
              <a:avLst>
                <a:gd name="adj1" fmla="val 84136"/>
                <a:gd name="adj2" fmla="val 17430"/>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rot="21059475">
              <a:off x="437981" y="421062"/>
              <a:ext cx="2133600" cy="1015663"/>
            </a:xfrm>
            <a:prstGeom prst="rect">
              <a:avLst/>
            </a:prstGeom>
            <a:noFill/>
          </p:spPr>
          <p:txBody>
            <a:bodyPr wrap="square" rtlCol="0">
              <a:spAutoFit/>
            </a:bodyPr>
            <a:lstStyle/>
            <a:p>
              <a:pPr algn="ctr"/>
              <a:r>
                <a:rPr lang="en-US" sz="1200" dirty="0">
                  <a:solidFill>
                    <a:prstClr val="black"/>
                  </a:solidFill>
                  <a:latin typeface="Comic Sans MS" panose="030F0702030302020204" pitchFamily="66" charset="0"/>
                </a:rPr>
                <a:t>Tis I, Christopher Marlowe, friend and foe of little Will Shakespeare, who wrote this masterpiece.</a:t>
              </a:r>
            </a:p>
          </p:txBody>
        </p:sp>
      </p:grpSp>
    </p:spTree>
    <p:extLst>
      <p:ext uri="{BB962C8B-B14F-4D97-AF65-F5344CB8AC3E}">
        <p14:creationId xmlns:p14="http://schemas.microsoft.com/office/powerpoint/2010/main" val="35431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2.wp.com/farm1.static.flickr.com/105/267597302_eb024f9d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 y="0"/>
            <a:ext cx="914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3"/>
          <p:cNvGrpSpPr/>
          <p:nvPr/>
        </p:nvGrpSpPr>
        <p:grpSpPr>
          <a:xfrm>
            <a:off x="2407591" y="3276600"/>
            <a:ext cx="2182629" cy="3429000"/>
            <a:chOff x="1600200" y="609600"/>
            <a:chExt cx="4022694" cy="5876926"/>
          </a:xfrm>
        </p:grpSpPr>
        <p:pic>
          <p:nvPicPr>
            <p:cNvPr id="7" name="Picture 4" descr="http://40.media.tumblr.com/84615e972e36fc9b2e994ac26e6aa638/tumblr_n4tknq70wy1qamfowo1_500.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sp>
        <p:nvSpPr>
          <p:cNvPr id="10" name="Cloud Callout 9"/>
          <p:cNvSpPr/>
          <p:nvPr/>
        </p:nvSpPr>
        <p:spPr>
          <a:xfrm>
            <a:off x="3961074" y="1473210"/>
            <a:ext cx="1982526" cy="1707312"/>
          </a:xfrm>
          <a:prstGeom prst="cloudCallout">
            <a:avLst>
              <a:gd name="adj1" fmla="val -58100"/>
              <a:gd name="adj2" fmla="val 66386"/>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4123686" y="1769848"/>
            <a:ext cx="1677726" cy="1323439"/>
          </a:xfrm>
          <a:prstGeom prst="rect">
            <a:avLst/>
          </a:prstGeom>
          <a:noFill/>
        </p:spPr>
        <p:txBody>
          <a:bodyPr wrap="square" rtlCol="0">
            <a:spAutoFit/>
          </a:bodyPr>
          <a:lstStyle/>
          <a:p>
            <a:pPr algn="ctr"/>
            <a:r>
              <a:rPr lang="en-US" sz="1600" dirty="0">
                <a:solidFill>
                  <a:prstClr val="black"/>
                </a:solidFill>
                <a:latin typeface="Comic Sans MS" panose="030F0702030302020204" pitchFamily="66" charset="0"/>
              </a:rPr>
              <a:t>Indeed, I am quite the bad boy of the Elizabethan era.</a:t>
            </a:r>
          </a:p>
        </p:txBody>
      </p:sp>
      <p:pic>
        <p:nvPicPr>
          <p:cNvPr id="12" name="Picture 4" descr="http://www.philosophersguild.com/images/D/Shakespeare%20Insults.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5281870" y="-33476"/>
            <a:ext cx="4592108" cy="6888163"/>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5255366" y="339856"/>
            <a:ext cx="1580092" cy="990893"/>
          </a:xfrm>
          <a:prstGeom prst="wedgeRectCallout">
            <a:avLst>
              <a:gd name="adj1" fmla="val 74242"/>
              <a:gd name="adj2" fmla="val 52595"/>
            </a:avLst>
          </a:prstGeom>
          <a:solidFill>
            <a:schemeClr val="bg1"/>
          </a:solidFill>
          <a:ln>
            <a:solidFill>
              <a:schemeClr val="tx1"/>
            </a:solidFill>
          </a:ln>
          <a:effectLst>
            <a:outerShdw blurRad="50800" dist="38100" dir="18900000" algn="b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255366" y="350521"/>
            <a:ext cx="1580092" cy="877163"/>
          </a:xfrm>
          <a:prstGeom prst="rect">
            <a:avLst/>
          </a:prstGeom>
          <a:noFill/>
        </p:spPr>
        <p:txBody>
          <a:bodyPr wrap="square" rtlCol="0">
            <a:spAutoFit/>
          </a:bodyPr>
          <a:lstStyle/>
          <a:p>
            <a:pPr algn="ctr"/>
            <a:r>
              <a:rPr lang="en-US" sz="1700" dirty="0">
                <a:solidFill>
                  <a:prstClr val="black"/>
                </a:solidFill>
                <a:latin typeface="Comic Sans MS" panose="030F0702030302020204" pitchFamily="66" charset="0"/>
              </a:rPr>
              <a:t>Thou reeky </a:t>
            </a:r>
            <a:r>
              <a:rPr lang="en-US" sz="1700" dirty="0" err="1">
                <a:solidFill>
                  <a:prstClr val="black"/>
                </a:solidFill>
                <a:latin typeface="Comic Sans MS" panose="030F0702030302020204" pitchFamily="66" charset="0"/>
              </a:rPr>
              <a:t>unwash'd</a:t>
            </a:r>
            <a:r>
              <a:rPr lang="en-US" sz="1700" dirty="0">
                <a:solidFill>
                  <a:prstClr val="black"/>
                </a:solidFill>
                <a:latin typeface="Comic Sans MS" panose="030F0702030302020204" pitchFamily="66" charset="0"/>
              </a:rPr>
              <a:t> blind-worm!</a:t>
            </a:r>
          </a:p>
        </p:txBody>
      </p:sp>
      <p:grpSp>
        <p:nvGrpSpPr>
          <p:cNvPr id="16" name="Group 15"/>
          <p:cNvGrpSpPr/>
          <p:nvPr/>
        </p:nvGrpSpPr>
        <p:grpSpPr>
          <a:xfrm>
            <a:off x="1219200" y="1655622"/>
            <a:ext cx="2108097" cy="1468578"/>
            <a:chOff x="1219200" y="1655622"/>
            <a:chExt cx="2108097" cy="1468578"/>
          </a:xfrm>
        </p:grpSpPr>
        <p:sp>
          <p:nvSpPr>
            <p:cNvPr id="9" name="Cloud Callout 8"/>
            <p:cNvSpPr/>
            <p:nvPr/>
          </p:nvSpPr>
          <p:spPr>
            <a:xfrm>
              <a:off x="1219200" y="1655622"/>
              <a:ext cx="2108097" cy="1468578"/>
            </a:xfrm>
            <a:prstGeom prst="cloudCallout">
              <a:avLst>
                <a:gd name="adj1" fmla="val 53080"/>
                <a:gd name="adj2" fmla="val 70621"/>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20610927">
              <a:off x="1340427" y="1910630"/>
              <a:ext cx="1966781" cy="1169551"/>
            </a:xfrm>
            <a:prstGeom prst="rect">
              <a:avLst/>
            </a:prstGeom>
            <a:noFill/>
          </p:spPr>
          <p:txBody>
            <a:bodyPr wrap="square" rtlCol="0">
              <a:spAutoFit/>
            </a:bodyPr>
            <a:lstStyle/>
            <a:p>
              <a:pPr algn="ctr"/>
              <a:r>
                <a:rPr lang="en-US" sz="1400" dirty="0">
                  <a:solidFill>
                    <a:prstClr val="black"/>
                  </a:solidFill>
                  <a:latin typeface="Comic Sans MS" panose="030F0702030302020204" pitchFamily="66" charset="0"/>
                </a:rPr>
                <a:t>Then watch this and weep, thou fawning full-gorged boar-pig!</a:t>
              </a:r>
            </a:p>
            <a:p>
              <a:pPr algn="ctr"/>
              <a:r>
                <a:rPr lang="en-US" sz="1400" dirty="0">
                  <a:solidFill>
                    <a:prstClr val="black"/>
                  </a:solidFill>
                  <a:latin typeface="Comic Sans MS" panose="030F0702030302020204" pitchFamily="66" charset="0"/>
                  <a:hlinkClick r:id="rId8"/>
                </a:rPr>
                <a:t>video</a:t>
              </a:r>
              <a:endParaRPr lang="en-US" sz="1400" dirty="0">
                <a:solidFill>
                  <a:prstClr val="black"/>
                </a:solidFill>
                <a:latin typeface="Comic Sans MS" panose="030F0702030302020204" pitchFamily="66" charset="0"/>
              </a:endParaRPr>
            </a:p>
            <a:p>
              <a:pPr algn="ctr"/>
              <a:endParaRPr lang="en-US" sz="1400" dirty="0">
                <a:solidFill>
                  <a:prstClr val="black"/>
                </a:solidFill>
                <a:latin typeface="Comic Sans MS" panose="030F0702030302020204" pitchFamily="66" charset="0"/>
              </a:endParaRPr>
            </a:p>
          </p:txBody>
        </p:sp>
      </p:grpSp>
    </p:spTree>
    <p:extLst>
      <p:ext uri="{BB962C8B-B14F-4D97-AF65-F5344CB8AC3E}">
        <p14:creationId xmlns:p14="http://schemas.microsoft.com/office/powerpoint/2010/main" val="326571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25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iaryofawonderfulgeekette.files.wordpress.com/2014/07/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69574" y="129209"/>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Passionate Shepherd to His Love</a:t>
            </a:r>
          </a:p>
        </p:txBody>
      </p:sp>
      <p:grpSp>
        <p:nvGrpSpPr>
          <p:cNvPr id="11" name="Group 10"/>
          <p:cNvGrpSpPr/>
          <p:nvPr/>
        </p:nvGrpSpPr>
        <p:grpSpPr>
          <a:xfrm>
            <a:off x="4724400" y="989495"/>
            <a:ext cx="4860894" cy="5978325"/>
            <a:chOff x="4724400" y="989495"/>
            <a:chExt cx="4860894" cy="5978325"/>
          </a:xfrm>
        </p:grpSpPr>
        <p:pic>
          <p:nvPicPr>
            <p:cNvPr id="4" name="Picture 3"/>
            <p:cNvPicPr>
              <a:picLocks noChangeAspect="1"/>
            </p:cNvPicPr>
            <p:nvPr/>
          </p:nvPicPr>
          <p:blipFill>
            <a:blip r:embed="rId4"/>
            <a:stretch>
              <a:fillRect/>
            </a:stretch>
          </p:blipFill>
          <p:spPr>
            <a:xfrm>
              <a:off x="4724400" y="989495"/>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7" name="Group 6"/>
            <p:cNvGrpSpPr/>
            <p:nvPr/>
          </p:nvGrpSpPr>
          <p:grpSpPr>
            <a:xfrm>
              <a:off x="5562600" y="1090894"/>
              <a:ext cx="4022694" cy="5876926"/>
              <a:chOff x="1600200" y="609600"/>
              <a:chExt cx="4022694" cy="5876926"/>
            </a:xfrm>
          </p:grpSpPr>
          <p:pic>
            <p:nvPicPr>
              <p:cNvPr id="8" name="Picture 4" descr="http://40.media.tumblr.com/84615e972e36fc9b2e994ac26e6aa638/tumblr_n4tknq70wy1qamfowo1_500.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sp>
          <p:nvSpPr>
            <p:cNvPr id="10" name="TextBox 9"/>
            <p:cNvSpPr txBox="1"/>
            <p:nvPr/>
          </p:nvSpPr>
          <p:spPr>
            <a:xfrm>
              <a:off x="4724400" y="1490734"/>
              <a:ext cx="2431256" cy="338554"/>
            </a:xfrm>
            <a:prstGeom prst="rect">
              <a:avLst/>
            </a:prstGeom>
            <a:noFill/>
          </p:spPr>
          <p:txBody>
            <a:bodyPr wrap="square" rtlCol="0">
              <a:spAutoFit/>
            </a:bodyPr>
            <a:lstStyle/>
            <a:p>
              <a:pPr algn="ctr"/>
              <a:r>
                <a:rPr lang="en-US" sz="1600" b="1" dirty="0">
                  <a:solidFill>
                    <a:prstClr val="black"/>
                  </a:solidFill>
                  <a:hlinkClick r:id="rId7"/>
                </a:rPr>
                <a:t>audio</a:t>
              </a:r>
              <a:endParaRPr lang="en-US" sz="1600" b="1" dirty="0">
                <a:solidFill>
                  <a:prstClr val="black"/>
                </a:solidFill>
              </a:endParaRPr>
            </a:p>
          </p:txBody>
        </p:sp>
      </p:grpSp>
      <p:sp>
        <p:nvSpPr>
          <p:cNvPr id="12" name="TextBox 11"/>
          <p:cNvSpPr txBox="1"/>
          <p:nvPr/>
        </p:nvSpPr>
        <p:spPr>
          <a:xfrm rot="21194504">
            <a:off x="234972" y="1251652"/>
            <a:ext cx="4191000" cy="5262979"/>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en-US" sz="1400" b="1" u="sng" dirty="0">
                <a:solidFill>
                  <a:prstClr val="black"/>
                </a:solidFill>
              </a:rPr>
              <a:t>Pastoral Lyric</a:t>
            </a:r>
          </a:p>
          <a:p>
            <a:pPr algn="ctr"/>
            <a:r>
              <a:rPr lang="en-US" sz="1400" dirty="0">
                <a:solidFill>
                  <a:prstClr val="black"/>
                </a:solidFill>
              </a:rPr>
              <a:t>Poetry that expresses emotions  in an idyllic setting.  It is related to the term "pasture," and is associated with shepherds writing music to their flocks.  The tradition goes back to David in the Bible and Hesiod the Greek poet.</a:t>
            </a:r>
          </a:p>
          <a:p>
            <a:pPr algn="ctr"/>
            <a:r>
              <a:rPr lang="en-US" sz="1400" b="1" u="sng" dirty="0">
                <a:solidFill>
                  <a:prstClr val="black"/>
                </a:solidFill>
              </a:rPr>
              <a:t>Theme</a:t>
            </a:r>
          </a:p>
          <a:p>
            <a:pPr algn="ctr"/>
            <a:r>
              <a:rPr lang="en-US" sz="1400" dirty="0">
                <a:solidFill>
                  <a:prstClr val="black"/>
                </a:solidFill>
              </a:rPr>
              <a:t>According to the speaker, we should all learn to </a:t>
            </a:r>
            <a:r>
              <a:rPr lang="en-US" sz="1400" i="1" dirty="0">
                <a:solidFill>
                  <a:prstClr val="black"/>
                </a:solidFill>
              </a:rPr>
              <a:t>Carpe diem! </a:t>
            </a:r>
            <a:r>
              <a:rPr lang="en-US" sz="1400" dirty="0">
                <a:solidFill>
                  <a:prstClr val="black"/>
                </a:solidFill>
              </a:rPr>
              <a:t>and to satisfy our immediate gratifications—in this case, it’s our sexual passions—don’t do this though. Wait until you are married! </a:t>
            </a:r>
          </a:p>
          <a:p>
            <a:pPr algn="ctr"/>
            <a:r>
              <a:rPr lang="en-US" sz="1400" b="1" u="sng" dirty="0">
                <a:solidFill>
                  <a:prstClr val="black"/>
                </a:solidFill>
              </a:rPr>
              <a:t>Allusion</a:t>
            </a:r>
          </a:p>
          <a:p>
            <a:pPr algn="ctr"/>
            <a:r>
              <a:rPr lang="en-US" sz="1400" dirty="0">
                <a:solidFill>
                  <a:prstClr val="black"/>
                </a:solidFill>
              </a:rPr>
              <a:t>“Love in the May countryside” will be like a return to the Garden of Eden.  Marlowe believed that there is a tradition that our problems are caused by having too many restrictions—by society, of course.  If we could get away from these rules, we could return to a pristine condition of happiness.  The "free love" movement of the 1960s was a recent manifestation of this utopian belief.  If the nymph (his beloved) would go </a:t>
            </a:r>
            <a:r>
              <a:rPr lang="en-US" sz="1400" i="1" dirty="0">
                <a:solidFill>
                  <a:prstClr val="black"/>
                </a:solidFill>
              </a:rPr>
              <a:t>a-</a:t>
            </a:r>
            <a:r>
              <a:rPr lang="en-US" sz="1400" i="1" dirty="0" err="1">
                <a:solidFill>
                  <a:prstClr val="black"/>
                </a:solidFill>
              </a:rPr>
              <a:t>maying</a:t>
            </a:r>
            <a:r>
              <a:rPr lang="en-US" sz="1400" dirty="0">
                <a:solidFill>
                  <a:prstClr val="black"/>
                </a:solidFill>
              </a:rPr>
              <a:t> with the shepherd, they would have a perfect life, and the shepherd and his beloved could experience the joys of nature for eternity. He hopes to return with the nymph to an </a:t>
            </a:r>
            <a:r>
              <a:rPr lang="en-US" sz="1400" i="1" dirty="0" err="1">
                <a:solidFill>
                  <a:prstClr val="black"/>
                </a:solidFill>
              </a:rPr>
              <a:t>Edenic</a:t>
            </a:r>
            <a:r>
              <a:rPr lang="en-US" sz="1400" dirty="0">
                <a:solidFill>
                  <a:prstClr val="black"/>
                </a:solidFill>
              </a:rPr>
              <a:t> life of free love in nature.</a:t>
            </a:r>
          </a:p>
        </p:txBody>
      </p:sp>
    </p:spTree>
    <p:extLst>
      <p:ext uri="{BB962C8B-B14F-4D97-AF65-F5344CB8AC3E}">
        <p14:creationId xmlns:p14="http://schemas.microsoft.com/office/powerpoint/2010/main" val="4157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iaryofawonderfulgeekette.files.wordpress.com/2014/07/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69574" y="129209"/>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Passionate Shepherd to His Love</a:t>
            </a:r>
          </a:p>
        </p:txBody>
      </p:sp>
      <p:grpSp>
        <p:nvGrpSpPr>
          <p:cNvPr id="11" name="Group 10"/>
          <p:cNvGrpSpPr/>
          <p:nvPr/>
        </p:nvGrpSpPr>
        <p:grpSpPr>
          <a:xfrm>
            <a:off x="4724400" y="989495"/>
            <a:ext cx="4860894" cy="5978325"/>
            <a:chOff x="4724400" y="989495"/>
            <a:chExt cx="4860894" cy="5978325"/>
          </a:xfrm>
        </p:grpSpPr>
        <p:pic>
          <p:nvPicPr>
            <p:cNvPr id="4" name="Picture 3"/>
            <p:cNvPicPr>
              <a:picLocks noChangeAspect="1"/>
            </p:cNvPicPr>
            <p:nvPr/>
          </p:nvPicPr>
          <p:blipFill>
            <a:blip r:embed="rId4"/>
            <a:stretch>
              <a:fillRect/>
            </a:stretch>
          </p:blipFill>
          <p:spPr>
            <a:xfrm>
              <a:off x="4724400" y="989495"/>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7" name="Group 6"/>
            <p:cNvGrpSpPr/>
            <p:nvPr/>
          </p:nvGrpSpPr>
          <p:grpSpPr>
            <a:xfrm>
              <a:off x="5562600" y="1090894"/>
              <a:ext cx="4022694" cy="5876926"/>
              <a:chOff x="1600200" y="609600"/>
              <a:chExt cx="4022694" cy="5876926"/>
            </a:xfrm>
          </p:grpSpPr>
          <p:pic>
            <p:nvPicPr>
              <p:cNvPr id="8" name="Picture 4" descr="http://40.media.tumblr.com/84615e972e36fc9b2e994ac26e6aa638/tumblr_n4tknq70wy1qamfowo1_500.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grpSp>
      <p:sp>
        <p:nvSpPr>
          <p:cNvPr id="12" name="TextBox 11"/>
          <p:cNvSpPr txBox="1"/>
          <p:nvPr/>
        </p:nvSpPr>
        <p:spPr>
          <a:xfrm rot="21194504">
            <a:off x="234972" y="1251652"/>
            <a:ext cx="4191000" cy="5262979"/>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en-US" sz="1400" b="1" u="sng" dirty="0">
                <a:solidFill>
                  <a:prstClr val="white">
                    <a:lumMod val="75000"/>
                  </a:prstClr>
                </a:solidFill>
              </a:rPr>
              <a:t>Pastoral Lyric</a:t>
            </a:r>
          </a:p>
          <a:p>
            <a:pPr algn="ctr"/>
            <a:r>
              <a:rPr lang="en-US" sz="1400" dirty="0">
                <a:solidFill>
                  <a:prstClr val="white">
                    <a:lumMod val="75000"/>
                  </a:prstClr>
                </a:solidFill>
              </a:rPr>
              <a:t>Poetry that expresses emotions  in an idyllic setting.  It is related to the term "pasture," and is associated with shepherds writing music to their flocks.  The tradition goes back to David in the Bible and Hesiod the Greek poet.</a:t>
            </a:r>
          </a:p>
          <a:p>
            <a:pPr algn="ctr"/>
            <a:r>
              <a:rPr lang="en-US" sz="1400" b="1" u="sng" dirty="0">
                <a:solidFill>
                  <a:prstClr val="white">
                    <a:lumMod val="75000"/>
                  </a:prstClr>
                </a:solidFill>
              </a:rPr>
              <a:t>Theme</a:t>
            </a:r>
          </a:p>
          <a:p>
            <a:pPr algn="ctr"/>
            <a:r>
              <a:rPr lang="en-US" sz="1400" dirty="0">
                <a:solidFill>
                  <a:prstClr val="white">
                    <a:lumMod val="75000"/>
                  </a:prstClr>
                </a:solidFill>
              </a:rPr>
              <a:t>According to the speaker, we should all learn to </a:t>
            </a:r>
            <a:r>
              <a:rPr lang="en-US" sz="1400" i="1" dirty="0">
                <a:solidFill>
                  <a:prstClr val="white">
                    <a:lumMod val="75000"/>
                  </a:prstClr>
                </a:solidFill>
              </a:rPr>
              <a:t>Carpe diem! </a:t>
            </a:r>
            <a:r>
              <a:rPr lang="en-US" sz="1400" dirty="0">
                <a:solidFill>
                  <a:prstClr val="white">
                    <a:lumMod val="75000"/>
                  </a:prstClr>
                </a:solidFill>
              </a:rPr>
              <a:t>and to satisfy our immediate gratifications—in this case, it’s our sexual passions—don’t do this though. Wait until you are married! </a:t>
            </a:r>
          </a:p>
          <a:p>
            <a:pPr algn="ctr"/>
            <a:r>
              <a:rPr lang="en-US" sz="1400" b="1" u="sng" dirty="0">
                <a:solidFill>
                  <a:prstClr val="white">
                    <a:lumMod val="75000"/>
                  </a:prstClr>
                </a:solidFill>
              </a:rPr>
              <a:t>Allusion</a:t>
            </a:r>
          </a:p>
          <a:p>
            <a:pPr algn="ctr"/>
            <a:r>
              <a:rPr lang="en-US" sz="1400" dirty="0">
                <a:solidFill>
                  <a:prstClr val="white">
                    <a:lumMod val="75000"/>
                  </a:prstClr>
                </a:solidFill>
              </a:rPr>
              <a:t>“Love in the May countryside” will be like a return to the Garden of Eden.  Marlowe believed that there is a tradition that our problems are caused by having too many restrictions—by society, of course.  If we could get away from these rules, we could return to a pristine condition of happiness.  The "free love" movement of the 1960s was a recent manifestation of this utopian belief.  If the nymph (his beloved) would go </a:t>
            </a:r>
            <a:r>
              <a:rPr lang="en-US" sz="1400" i="1" dirty="0">
                <a:solidFill>
                  <a:prstClr val="white">
                    <a:lumMod val="75000"/>
                  </a:prstClr>
                </a:solidFill>
              </a:rPr>
              <a:t>a-</a:t>
            </a:r>
            <a:r>
              <a:rPr lang="en-US" sz="1400" i="1" dirty="0" err="1">
                <a:solidFill>
                  <a:prstClr val="white">
                    <a:lumMod val="75000"/>
                  </a:prstClr>
                </a:solidFill>
              </a:rPr>
              <a:t>maying</a:t>
            </a:r>
            <a:r>
              <a:rPr lang="en-US" sz="1400" dirty="0">
                <a:solidFill>
                  <a:prstClr val="white">
                    <a:lumMod val="75000"/>
                  </a:prstClr>
                </a:solidFill>
              </a:rPr>
              <a:t> with the shepherd, they would have a perfect life, and the shepherd and his beloved could experience the joys of nature for eternity. He hopes to return with the nymph to an </a:t>
            </a:r>
            <a:r>
              <a:rPr lang="en-US" sz="1400" i="1" dirty="0" err="1">
                <a:solidFill>
                  <a:prstClr val="white">
                    <a:lumMod val="75000"/>
                  </a:prstClr>
                </a:solidFill>
              </a:rPr>
              <a:t>Edenic</a:t>
            </a:r>
            <a:r>
              <a:rPr lang="en-US" sz="1400" dirty="0">
                <a:solidFill>
                  <a:prstClr val="white">
                    <a:lumMod val="75000"/>
                  </a:prstClr>
                </a:solidFill>
              </a:rPr>
              <a:t> life of free love in nature.</a:t>
            </a:r>
          </a:p>
        </p:txBody>
      </p:sp>
      <p:sp>
        <p:nvSpPr>
          <p:cNvPr id="2" name="TextBox 1"/>
          <p:cNvSpPr txBox="1"/>
          <p:nvPr/>
        </p:nvSpPr>
        <p:spPr>
          <a:xfrm>
            <a:off x="821635" y="1186972"/>
            <a:ext cx="3733800" cy="4801314"/>
          </a:xfrm>
          <a:prstGeom prst="rect">
            <a:avLst/>
          </a:prstGeom>
          <a:solidFill>
            <a:schemeClr val="bg1"/>
          </a:solidFill>
          <a:ln w="57150">
            <a:solidFill>
              <a:schemeClr val="tx1"/>
            </a:solidFill>
          </a:ln>
          <a:effectLst>
            <a:outerShdw blurRad="50800" dist="38100" dir="18900000" algn="bl" rotWithShape="0">
              <a:prstClr val="black">
                <a:alpha val="40000"/>
              </a:prstClr>
            </a:outerShdw>
          </a:effectLst>
        </p:spPr>
        <p:txBody>
          <a:bodyPr wrap="square" rtlCol="0">
            <a:spAutoFit/>
          </a:bodyPr>
          <a:lstStyle/>
          <a:p>
            <a:pPr algn="just"/>
            <a:r>
              <a:rPr lang="en-US" dirty="0">
                <a:solidFill>
                  <a:prstClr val="black"/>
                </a:solidFill>
              </a:rPr>
              <a:t>1. According to stanza 1, where will the shepherd live with his love? </a:t>
            </a:r>
          </a:p>
          <a:p>
            <a:pPr algn="just"/>
            <a:r>
              <a:rPr lang="en-US" dirty="0">
                <a:solidFill>
                  <a:prstClr val="black"/>
                </a:solidFill>
              </a:rPr>
              <a:t>2. What will her clothes be made of? </a:t>
            </a:r>
          </a:p>
          <a:p>
            <a:pPr algn="just"/>
            <a:r>
              <a:rPr lang="en-US" dirty="0">
                <a:solidFill>
                  <a:prstClr val="black"/>
                </a:solidFill>
              </a:rPr>
              <a:t>3. What will she sleep on? </a:t>
            </a:r>
          </a:p>
          <a:p>
            <a:pPr algn="just"/>
            <a:r>
              <a:rPr lang="en-US" dirty="0">
                <a:solidFill>
                  <a:prstClr val="black"/>
                </a:solidFill>
              </a:rPr>
              <a:t>4. What items from a more glamorous world does the shepherd mention? </a:t>
            </a:r>
          </a:p>
          <a:p>
            <a:pPr algn="just"/>
            <a:r>
              <a:rPr lang="en-US" dirty="0">
                <a:solidFill>
                  <a:prstClr val="black"/>
                </a:solidFill>
              </a:rPr>
              <a:t>5. How old do you think the shepherd is? Why? </a:t>
            </a:r>
          </a:p>
          <a:p>
            <a:pPr algn="just"/>
            <a:r>
              <a:rPr lang="en-US" dirty="0">
                <a:solidFill>
                  <a:prstClr val="black"/>
                </a:solidFill>
              </a:rPr>
              <a:t>6. With what entertainment does the shepherd tempt her? </a:t>
            </a:r>
          </a:p>
          <a:p>
            <a:pPr algn="just"/>
            <a:r>
              <a:rPr lang="en-US" dirty="0">
                <a:solidFill>
                  <a:prstClr val="black"/>
                </a:solidFill>
              </a:rPr>
              <a:t>7. Do you think the shepherd is likely to convince his love with his offers of simple delights? Explain. </a:t>
            </a:r>
          </a:p>
          <a:p>
            <a:pPr algn="just"/>
            <a:r>
              <a:rPr lang="en-US" dirty="0">
                <a:solidFill>
                  <a:prstClr val="black"/>
                </a:solidFill>
              </a:rPr>
              <a:t>8. How do you think his love would reply? </a:t>
            </a:r>
          </a:p>
          <a:p>
            <a:pPr algn="just"/>
            <a:r>
              <a:rPr lang="en-US" dirty="0">
                <a:solidFill>
                  <a:prstClr val="black"/>
                </a:solidFill>
              </a:rPr>
              <a:t>9. As you read this aloud, how many accents are there in each line?</a:t>
            </a:r>
          </a:p>
        </p:txBody>
      </p:sp>
    </p:spTree>
    <p:extLst>
      <p:ext uri="{BB962C8B-B14F-4D97-AF65-F5344CB8AC3E}">
        <p14:creationId xmlns:p14="http://schemas.microsoft.com/office/powerpoint/2010/main" val="3004028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iaryofawonderfulgeekette.files.wordpress.com/2014/07/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69574" y="129209"/>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Passionate Shepherd to His Love</a:t>
            </a:r>
          </a:p>
        </p:txBody>
      </p:sp>
      <p:grpSp>
        <p:nvGrpSpPr>
          <p:cNvPr id="11" name="Group 10"/>
          <p:cNvGrpSpPr/>
          <p:nvPr/>
        </p:nvGrpSpPr>
        <p:grpSpPr>
          <a:xfrm>
            <a:off x="4724400" y="989495"/>
            <a:ext cx="4860894" cy="5978325"/>
            <a:chOff x="4724400" y="989495"/>
            <a:chExt cx="4860894" cy="5978325"/>
          </a:xfrm>
        </p:grpSpPr>
        <p:pic>
          <p:nvPicPr>
            <p:cNvPr id="4" name="Picture 3"/>
            <p:cNvPicPr>
              <a:picLocks noChangeAspect="1"/>
            </p:cNvPicPr>
            <p:nvPr/>
          </p:nvPicPr>
          <p:blipFill>
            <a:blip r:embed="rId4"/>
            <a:stretch>
              <a:fillRect/>
            </a:stretch>
          </p:blipFill>
          <p:spPr>
            <a:xfrm>
              <a:off x="4724400" y="989495"/>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7" name="Group 6"/>
            <p:cNvGrpSpPr/>
            <p:nvPr/>
          </p:nvGrpSpPr>
          <p:grpSpPr>
            <a:xfrm>
              <a:off x="5562600" y="1090894"/>
              <a:ext cx="4022694" cy="5876926"/>
              <a:chOff x="1600200" y="609600"/>
              <a:chExt cx="4022694" cy="5876926"/>
            </a:xfrm>
          </p:grpSpPr>
          <p:pic>
            <p:nvPicPr>
              <p:cNvPr id="8" name="Picture 4" descr="http://40.media.tumblr.com/84615e972e36fc9b2e994ac26e6aa638/tumblr_n4tknq70wy1qamfowo1_500.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grpSp>
      <p:sp>
        <p:nvSpPr>
          <p:cNvPr id="12" name="TextBox 11"/>
          <p:cNvSpPr txBox="1"/>
          <p:nvPr/>
        </p:nvSpPr>
        <p:spPr>
          <a:xfrm rot="21194504">
            <a:off x="234972" y="1251652"/>
            <a:ext cx="4191000" cy="5262979"/>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en-US" sz="1400" b="1" u="sng" dirty="0">
                <a:solidFill>
                  <a:prstClr val="white">
                    <a:lumMod val="75000"/>
                  </a:prstClr>
                </a:solidFill>
              </a:rPr>
              <a:t>Pastoral Lyric</a:t>
            </a:r>
          </a:p>
          <a:p>
            <a:pPr algn="ctr"/>
            <a:r>
              <a:rPr lang="en-US" sz="1400" dirty="0">
                <a:solidFill>
                  <a:prstClr val="white">
                    <a:lumMod val="75000"/>
                  </a:prstClr>
                </a:solidFill>
              </a:rPr>
              <a:t>Poetry that expresses emotions  in an idyllic setting.  It is related to the term "pasture," and is associated with shepherds writing music to their flocks.  The tradition goes back to David in the Bible and Hesiod the Greek poet.</a:t>
            </a:r>
          </a:p>
          <a:p>
            <a:pPr algn="ctr"/>
            <a:r>
              <a:rPr lang="en-US" sz="1400" b="1" u="sng" dirty="0">
                <a:solidFill>
                  <a:prstClr val="white">
                    <a:lumMod val="75000"/>
                  </a:prstClr>
                </a:solidFill>
              </a:rPr>
              <a:t>Theme</a:t>
            </a:r>
          </a:p>
          <a:p>
            <a:pPr algn="ctr"/>
            <a:r>
              <a:rPr lang="en-US" sz="1400" dirty="0">
                <a:solidFill>
                  <a:prstClr val="white">
                    <a:lumMod val="75000"/>
                  </a:prstClr>
                </a:solidFill>
              </a:rPr>
              <a:t>According to the speaker, we should all learn to </a:t>
            </a:r>
            <a:r>
              <a:rPr lang="en-US" sz="1400" i="1" dirty="0">
                <a:solidFill>
                  <a:prstClr val="white">
                    <a:lumMod val="75000"/>
                  </a:prstClr>
                </a:solidFill>
              </a:rPr>
              <a:t>Carpe diem! </a:t>
            </a:r>
            <a:r>
              <a:rPr lang="en-US" sz="1400" dirty="0">
                <a:solidFill>
                  <a:prstClr val="white">
                    <a:lumMod val="75000"/>
                  </a:prstClr>
                </a:solidFill>
              </a:rPr>
              <a:t>and to satisfy our immediate gratifications—in this case, it’s our sexual passions—don’t do this though. Wait until you are married! </a:t>
            </a:r>
          </a:p>
          <a:p>
            <a:pPr algn="ctr"/>
            <a:r>
              <a:rPr lang="en-US" sz="1400" b="1" u="sng" dirty="0">
                <a:solidFill>
                  <a:prstClr val="white">
                    <a:lumMod val="75000"/>
                  </a:prstClr>
                </a:solidFill>
              </a:rPr>
              <a:t>Allusion</a:t>
            </a:r>
          </a:p>
          <a:p>
            <a:pPr algn="ctr"/>
            <a:r>
              <a:rPr lang="en-US" sz="1400" dirty="0">
                <a:solidFill>
                  <a:prstClr val="white">
                    <a:lumMod val="75000"/>
                  </a:prstClr>
                </a:solidFill>
              </a:rPr>
              <a:t>“Love in the May countryside” will be like a return to the Garden of Eden.  Marlowe believed that there is a tradition that our problems are caused by having too many restrictions—by society, of course.  If we could get away from these rules, we could return to a pristine condition of happiness.  The "free love" movement of the 1960s was a recent manifestation of this utopian belief.  If the nymph (his beloved) would go </a:t>
            </a:r>
            <a:r>
              <a:rPr lang="en-US" sz="1400" i="1" dirty="0">
                <a:solidFill>
                  <a:prstClr val="white">
                    <a:lumMod val="75000"/>
                  </a:prstClr>
                </a:solidFill>
              </a:rPr>
              <a:t>a-</a:t>
            </a:r>
            <a:r>
              <a:rPr lang="en-US" sz="1400" i="1" dirty="0" err="1">
                <a:solidFill>
                  <a:prstClr val="white">
                    <a:lumMod val="75000"/>
                  </a:prstClr>
                </a:solidFill>
              </a:rPr>
              <a:t>maying</a:t>
            </a:r>
            <a:r>
              <a:rPr lang="en-US" sz="1400" dirty="0">
                <a:solidFill>
                  <a:prstClr val="white">
                    <a:lumMod val="75000"/>
                  </a:prstClr>
                </a:solidFill>
              </a:rPr>
              <a:t> with the shepherd, they would have a perfect life, and the shepherd and his beloved could experience the joys of nature for eternity. He hopes to return with the nymph to an </a:t>
            </a:r>
            <a:r>
              <a:rPr lang="en-US" sz="1400" i="1" dirty="0" err="1">
                <a:solidFill>
                  <a:prstClr val="white">
                    <a:lumMod val="75000"/>
                  </a:prstClr>
                </a:solidFill>
              </a:rPr>
              <a:t>Edenic</a:t>
            </a:r>
            <a:r>
              <a:rPr lang="en-US" sz="1400" dirty="0">
                <a:solidFill>
                  <a:prstClr val="white">
                    <a:lumMod val="75000"/>
                  </a:prstClr>
                </a:solidFill>
              </a:rPr>
              <a:t> life of free love in nature.</a:t>
            </a:r>
          </a:p>
        </p:txBody>
      </p:sp>
      <p:sp>
        <p:nvSpPr>
          <p:cNvPr id="2" name="TextBox 1"/>
          <p:cNvSpPr txBox="1"/>
          <p:nvPr/>
        </p:nvSpPr>
        <p:spPr>
          <a:xfrm>
            <a:off x="821635" y="1186972"/>
            <a:ext cx="3733800" cy="4801314"/>
          </a:xfrm>
          <a:prstGeom prst="rect">
            <a:avLst/>
          </a:prstGeom>
          <a:solidFill>
            <a:schemeClr val="bg1"/>
          </a:solidFill>
          <a:ln w="57150">
            <a:solidFill>
              <a:schemeClr val="tx1"/>
            </a:solidFill>
          </a:ln>
          <a:effectLst>
            <a:outerShdw blurRad="50800" dist="38100" dir="18900000" algn="bl" rotWithShape="0">
              <a:prstClr val="black">
                <a:alpha val="40000"/>
              </a:prstClr>
            </a:outerShdw>
          </a:effectLst>
        </p:spPr>
        <p:txBody>
          <a:bodyPr wrap="square" rtlCol="0">
            <a:spAutoFit/>
          </a:bodyPr>
          <a:lstStyle/>
          <a:p>
            <a:pPr algn="just"/>
            <a:r>
              <a:rPr lang="en-US" dirty="0">
                <a:solidFill>
                  <a:prstClr val="white">
                    <a:lumMod val="75000"/>
                  </a:prstClr>
                </a:solidFill>
              </a:rPr>
              <a:t>1. According to stanza 1, where will the shepherd live with his love? </a:t>
            </a:r>
          </a:p>
          <a:p>
            <a:pPr algn="just"/>
            <a:r>
              <a:rPr lang="en-US" dirty="0">
                <a:solidFill>
                  <a:prstClr val="white">
                    <a:lumMod val="75000"/>
                  </a:prstClr>
                </a:solidFill>
              </a:rPr>
              <a:t>2. What will her clothes be made of? </a:t>
            </a:r>
          </a:p>
          <a:p>
            <a:pPr algn="just"/>
            <a:r>
              <a:rPr lang="en-US" dirty="0">
                <a:solidFill>
                  <a:prstClr val="white">
                    <a:lumMod val="75000"/>
                  </a:prstClr>
                </a:solidFill>
              </a:rPr>
              <a:t>3. What will she sleep on? </a:t>
            </a:r>
          </a:p>
          <a:p>
            <a:pPr algn="just"/>
            <a:r>
              <a:rPr lang="en-US" dirty="0">
                <a:solidFill>
                  <a:prstClr val="white">
                    <a:lumMod val="75000"/>
                  </a:prstClr>
                </a:solidFill>
              </a:rPr>
              <a:t>4. What items from a more glamorous world does the shepherd mention? </a:t>
            </a:r>
          </a:p>
          <a:p>
            <a:pPr algn="just"/>
            <a:r>
              <a:rPr lang="en-US" dirty="0">
                <a:solidFill>
                  <a:prstClr val="white">
                    <a:lumMod val="75000"/>
                  </a:prstClr>
                </a:solidFill>
              </a:rPr>
              <a:t>5. How old do you think the shepherd is? Why? </a:t>
            </a:r>
          </a:p>
          <a:p>
            <a:pPr algn="just"/>
            <a:r>
              <a:rPr lang="en-US" dirty="0">
                <a:solidFill>
                  <a:prstClr val="white">
                    <a:lumMod val="75000"/>
                  </a:prstClr>
                </a:solidFill>
              </a:rPr>
              <a:t>6. With what entertainment does the shepherd tempt her? </a:t>
            </a:r>
          </a:p>
          <a:p>
            <a:pPr algn="just"/>
            <a:r>
              <a:rPr lang="en-US" dirty="0">
                <a:solidFill>
                  <a:prstClr val="white">
                    <a:lumMod val="75000"/>
                  </a:prstClr>
                </a:solidFill>
              </a:rPr>
              <a:t>7. Do you think the shepherd is likely to convince his love with his offers of simple delights? Explain. </a:t>
            </a:r>
          </a:p>
          <a:p>
            <a:pPr algn="just"/>
            <a:r>
              <a:rPr lang="en-US" dirty="0">
                <a:solidFill>
                  <a:prstClr val="white">
                    <a:lumMod val="75000"/>
                  </a:prstClr>
                </a:solidFill>
              </a:rPr>
              <a:t>8. How do you think his love would reply? </a:t>
            </a:r>
          </a:p>
          <a:p>
            <a:pPr algn="just"/>
            <a:r>
              <a:rPr lang="en-US" dirty="0">
                <a:solidFill>
                  <a:prstClr val="white">
                    <a:lumMod val="75000"/>
                  </a:prstClr>
                </a:solidFill>
              </a:rPr>
              <a:t>9. As you read this aloud, how many accents are there in each line?</a:t>
            </a:r>
          </a:p>
        </p:txBody>
      </p:sp>
      <p:sp>
        <p:nvSpPr>
          <p:cNvPr id="3" name="TextBox 2"/>
          <p:cNvSpPr txBox="1"/>
          <p:nvPr/>
        </p:nvSpPr>
        <p:spPr>
          <a:xfrm>
            <a:off x="187187" y="2275918"/>
            <a:ext cx="4416287" cy="3139321"/>
          </a:xfrm>
          <a:prstGeom prst="rect">
            <a:avLst/>
          </a:prstGeom>
          <a:solidFill>
            <a:schemeClr val="bg1"/>
          </a:solidFill>
          <a:ln w="762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en-US" dirty="0">
                <a:solidFill>
                  <a:prstClr val="black"/>
                </a:solidFill>
              </a:rPr>
              <a:t>Do you consider the Shepherd to be a romantic? </a:t>
            </a:r>
          </a:p>
          <a:p>
            <a:pPr algn="ctr"/>
            <a:endParaRPr lang="en-US" dirty="0">
              <a:solidFill>
                <a:prstClr val="black"/>
              </a:solidFill>
            </a:endParaRPr>
          </a:p>
          <a:p>
            <a:pPr algn="ctr"/>
            <a:r>
              <a:rPr lang="en-US" dirty="0">
                <a:solidFill>
                  <a:prstClr val="black"/>
                </a:solidFill>
              </a:rPr>
              <a:t>What does it mean to be “romantic”? </a:t>
            </a:r>
            <a:r>
              <a:rPr lang="en-US" i="1" dirty="0">
                <a:solidFill>
                  <a:prstClr val="black"/>
                </a:solidFill>
              </a:rPr>
              <a:t> </a:t>
            </a:r>
            <a:endParaRPr lang="en-US" dirty="0">
              <a:solidFill>
                <a:prstClr val="black"/>
              </a:solidFill>
            </a:endParaRPr>
          </a:p>
          <a:p>
            <a:pPr algn="ctr"/>
            <a:endParaRPr lang="en-US" dirty="0">
              <a:solidFill>
                <a:prstClr val="black"/>
              </a:solidFill>
            </a:endParaRPr>
          </a:p>
          <a:p>
            <a:pPr algn="ctr"/>
            <a:r>
              <a:rPr lang="en-US" dirty="0">
                <a:solidFill>
                  <a:prstClr val="black"/>
                </a:solidFill>
              </a:rPr>
              <a:t>What aspects of rural life does the Shepherd use to entice his love? </a:t>
            </a:r>
          </a:p>
          <a:p>
            <a:pPr algn="ctr"/>
            <a:endParaRPr lang="en-US" dirty="0">
              <a:solidFill>
                <a:prstClr val="black"/>
              </a:solidFill>
            </a:endParaRPr>
          </a:p>
          <a:p>
            <a:pPr algn="ctr"/>
            <a:r>
              <a:rPr lang="en-US" dirty="0">
                <a:solidFill>
                  <a:prstClr val="black"/>
                </a:solidFill>
              </a:rPr>
              <a:t>Which things that he describes are unlikely to be found in the pastoral life?</a:t>
            </a:r>
          </a:p>
          <a:p>
            <a:pPr algn="ctr"/>
            <a:endParaRPr lang="en-US" dirty="0">
              <a:solidFill>
                <a:prstClr val="black"/>
              </a:solidFill>
            </a:endParaRPr>
          </a:p>
        </p:txBody>
      </p:sp>
    </p:spTree>
    <p:extLst>
      <p:ext uri="{BB962C8B-B14F-4D97-AF65-F5344CB8AC3E}">
        <p14:creationId xmlns:p14="http://schemas.microsoft.com/office/powerpoint/2010/main" val="386000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serscontentstorage.blob.core.windows.net/userimages/5bbf3173-dc7c-4ffc-85d2-98a1ca05d529/6d8cb703-a3bd-4d38-aea4-fb1347b30d26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 y="152400"/>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Nymph’s Reply to the Shepherd</a:t>
            </a:r>
          </a:p>
        </p:txBody>
      </p:sp>
      <p:grpSp>
        <p:nvGrpSpPr>
          <p:cNvPr id="20" name="Group 19"/>
          <p:cNvGrpSpPr/>
          <p:nvPr/>
        </p:nvGrpSpPr>
        <p:grpSpPr>
          <a:xfrm>
            <a:off x="185738" y="888110"/>
            <a:ext cx="9779064" cy="6046090"/>
            <a:chOff x="185738" y="888110"/>
            <a:chExt cx="9779064" cy="6046090"/>
          </a:xfrm>
        </p:grpSpPr>
        <p:pic>
          <p:nvPicPr>
            <p:cNvPr id="15" name="Picture 14"/>
            <p:cNvPicPr>
              <a:picLocks noChangeAspect="1"/>
            </p:cNvPicPr>
            <p:nvPr/>
          </p:nvPicPr>
          <p:blipFill>
            <a:blip r:embed="rId4">
              <a:duotone>
                <a:schemeClr val="bg2">
                  <a:shade val="45000"/>
                  <a:satMod val="135000"/>
                </a:schemeClr>
                <a:prstClr val="white"/>
              </a:duotone>
            </a:blip>
            <a:stretch>
              <a:fillRect/>
            </a:stretch>
          </p:blipFill>
          <p:spPr>
            <a:xfrm>
              <a:off x="185738" y="1029251"/>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6" name="Group 5"/>
            <p:cNvGrpSpPr/>
            <p:nvPr/>
          </p:nvGrpSpPr>
          <p:grpSpPr>
            <a:xfrm>
              <a:off x="4800600" y="888110"/>
              <a:ext cx="5164202" cy="6046090"/>
              <a:chOff x="4800600" y="888110"/>
              <a:chExt cx="5164202" cy="6046090"/>
            </a:xfrm>
          </p:grpSpPr>
          <p:pic>
            <p:nvPicPr>
              <p:cNvPr id="19460" name="Picture 4" descr="http://a6.typepad.com/6a00e54ecca8b9883301bb0798b116970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888110"/>
                <a:ext cx="5164202" cy="6046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802693" y="888110"/>
                <a:ext cx="1367913" cy="1456574"/>
              </a:xfrm>
              <a:prstGeom prst="rect">
                <a:avLst/>
              </a:prstGeom>
              <a:ln>
                <a:noFill/>
              </a:ln>
              <a:effectLst>
                <a:outerShdw blurRad="292100" dist="139700" dir="2700000" algn="tl" rotWithShape="0">
                  <a:srgbClr val="333333">
                    <a:alpha val="65000"/>
                  </a:srgbClr>
                </a:outerShdw>
              </a:effectLst>
            </p:spPr>
          </p:pic>
        </p:grpSp>
        <p:grpSp>
          <p:nvGrpSpPr>
            <p:cNvPr id="19" name="Group 18"/>
            <p:cNvGrpSpPr/>
            <p:nvPr/>
          </p:nvGrpSpPr>
          <p:grpSpPr>
            <a:xfrm>
              <a:off x="1676400" y="1582242"/>
              <a:ext cx="2171700" cy="5019675"/>
              <a:chOff x="1676400" y="1582242"/>
              <a:chExt cx="2171700" cy="5019675"/>
            </a:xfrm>
          </p:grpSpPr>
          <p:pic>
            <p:nvPicPr>
              <p:cNvPr id="2" name="Picture 1"/>
              <p:cNvPicPr>
                <a:picLocks noChangeAspect="1"/>
              </p:cNvPicPr>
              <p:nvPr/>
            </p:nvPicPr>
            <p:blipFill>
              <a:blip r:embed="rId7"/>
              <a:stretch>
                <a:fillRect/>
              </a:stretch>
            </p:blipFill>
            <p:spPr>
              <a:xfrm>
                <a:off x="1676400" y="1582242"/>
                <a:ext cx="2171700" cy="5019675"/>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676400" y="2006130"/>
                <a:ext cx="2171700" cy="338554"/>
              </a:xfrm>
              <a:prstGeom prst="rect">
                <a:avLst/>
              </a:prstGeom>
              <a:noFill/>
            </p:spPr>
            <p:txBody>
              <a:bodyPr wrap="square" rtlCol="0">
                <a:spAutoFit/>
              </a:bodyPr>
              <a:lstStyle/>
              <a:p>
                <a:pPr algn="ctr"/>
                <a:r>
                  <a:rPr lang="en-US" sz="1600" dirty="0">
                    <a:solidFill>
                      <a:prstClr val="black"/>
                    </a:solidFill>
                    <a:hlinkClick r:id="rId8"/>
                  </a:rPr>
                  <a:t>audio</a:t>
                </a:r>
                <a:endParaRPr lang="en-US" sz="1600" dirty="0">
                  <a:solidFill>
                    <a:prstClr val="black"/>
                  </a:solidFill>
                </a:endParaRPr>
              </a:p>
            </p:txBody>
          </p:sp>
        </p:grpSp>
      </p:grpSp>
    </p:spTree>
    <p:extLst>
      <p:ext uri="{BB962C8B-B14F-4D97-AF65-F5344CB8AC3E}">
        <p14:creationId xmlns:p14="http://schemas.microsoft.com/office/powerpoint/2010/main" val="30848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serscontentstorage.blob.core.windows.net/userimages/5bbf3173-dc7c-4ffc-85d2-98a1ca05d529/6d8cb703-a3bd-4d38-aea4-fb1347b30d26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 y="152400"/>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Nymph’s Reply to the Shepherd</a:t>
            </a:r>
          </a:p>
        </p:txBody>
      </p:sp>
      <p:grpSp>
        <p:nvGrpSpPr>
          <p:cNvPr id="20" name="Group 19"/>
          <p:cNvGrpSpPr/>
          <p:nvPr/>
        </p:nvGrpSpPr>
        <p:grpSpPr>
          <a:xfrm>
            <a:off x="185738" y="888110"/>
            <a:ext cx="9779064" cy="6046090"/>
            <a:chOff x="185738" y="888110"/>
            <a:chExt cx="9779064" cy="6046090"/>
          </a:xfrm>
        </p:grpSpPr>
        <p:pic>
          <p:nvPicPr>
            <p:cNvPr id="15" name="Picture 14"/>
            <p:cNvPicPr>
              <a:picLocks noChangeAspect="1"/>
            </p:cNvPicPr>
            <p:nvPr/>
          </p:nvPicPr>
          <p:blipFill>
            <a:blip r:embed="rId4">
              <a:duotone>
                <a:schemeClr val="bg2">
                  <a:shade val="45000"/>
                  <a:satMod val="135000"/>
                </a:schemeClr>
                <a:prstClr val="white"/>
              </a:duotone>
            </a:blip>
            <a:stretch>
              <a:fillRect/>
            </a:stretch>
          </p:blipFill>
          <p:spPr>
            <a:xfrm>
              <a:off x="185738" y="1029251"/>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6" name="Group 5"/>
            <p:cNvGrpSpPr/>
            <p:nvPr/>
          </p:nvGrpSpPr>
          <p:grpSpPr>
            <a:xfrm>
              <a:off x="4800600" y="888110"/>
              <a:ext cx="5164202" cy="6046090"/>
              <a:chOff x="4800600" y="888110"/>
              <a:chExt cx="5164202" cy="6046090"/>
            </a:xfrm>
          </p:grpSpPr>
          <p:pic>
            <p:nvPicPr>
              <p:cNvPr id="19460" name="Picture 4" descr="http://a6.typepad.com/6a00e54ecca8b9883301bb0798b116970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888110"/>
                <a:ext cx="5164202" cy="6046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802693" y="888110"/>
                <a:ext cx="1367913" cy="1456574"/>
              </a:xfrm>
              <a:prstGeom prst="rect">
                <a:avLst/>
              </a:prstGeom>
              <a:ln>
                <a:noFill/>
              </a:ln>
              <a:effectLst>
                <a:outerShdw blurRad="292100" dist="139700" dir="2700000" algn="tl" rotWithShape="0">
                  <a:srgbClr val="333333">
                    <a:alpha val="65000"/>
                  </a:srgbClr>
                </a:outerShdw>
              </a:effectLst>
            </p:spPr>
          </p:pic>
        </p:grpSp>
        <p:pic>
          <p:nvPicPr>
            <p:cNvPr id="2" name="Picture 1"/>
            <p:cNvPicPr>
              <a:picLocks noChangeAspect="1"/>
            </p:cNvPicPr>
            <p:nvPr/>
          </p:nvPicPr>
          <p:blipFill>
            <a:blip r:embed="rId7">
              <a:duotone>
                <a:schemeClr val="bg2">
                  <a:shade val="45000"/>
                  <a:satMod val="135000"/>
                </a:schemeClr>
                <a:prstClr val="white"/>
              </a:duotone>
            </a:blip>
            <a:stretch>
              <a:fillRect/>
            </a:stretch>
          </p:blipFill>
          <p:spPr>
            <a:xfrm>
              <a:off x="1676400" y="1582242"/>
              <a:ext cx="2171700" cy="5019675"/>
            </a:xfrm>
            <a:prstGeom prst="rect">
              <a:avLst/>
            </a:prstGeom>
            <a:ln w="57150">
              <a:solidFill>
                <a:schemeClr val="tx1"/>
              </a:solidFill>
            </a:ln>
            <a:effectLst>
              <a:outerShdw blurRad="292100" dist="139700" dir="2700000" algn="tl" rotWithShape="0">
                <a:srgbClr val="333333">
                  <a:alpha val="65000"/>
                </a:srgbClr>
              </a:outerShdw>
            </a:effectLst>
          </p:spPr>
        </p:pic>
      </p:grpSp>
      <p:sp>
        <p:nvSpPr>
          <p:cNvPr id="8" name="TextBox 7"/>
          <p:cNvSpPr txBox="1"/>
          <p:nvPr/>
        </p:nvSpPr>
        <p:spPr>
          <a:xfrm rot="323874">
            <a:off x="2953378" y="1036959"/>
            <a:ext cx="3581400" cy="5355312"/>
          </a:xfrm>
          <a:prstGeom prst="rect">
            <a:avLst/>
          </a:prstGeom>
          <a:solidFill>
            <a:schemeClr val="bg1"/>
          </a:solidFill>
          <a:ln w="38100">
            <a:solidFill>
              <a:schemeClr val="tx1"/>
            </a:solidFill>
            <a:prstDash val="sysDash"/>
          </a:ln>
        </p:spPr>
        <p:txBody>
          <a:bodyPr wrap="square" rtlCol="0">
            <a:spAutoFit/>
          </a:bodyPr>
          <a:lstStyle/>
          <a:p>
            <a:pPr algn="ctr"/>
            <a:r>
              <a:rPr lang="en-US" dirty="0">
                <a:solidFill>
                  <a:prstClr val="black"/>
                </a:solidFill>
              </a:rPr>
              <a:t>I, Sir Walter Raleigh, argue that it is </a:t>
            </a:r>
            <a:r>
              <a:rPr lang="en-US" i="1" dirty="0">
                <a:solidFill>
                  <a:prstClr val="black"/>
                </a:solidFill>
              </a:rPr>
              <a:t>not society </a:t>
            </a:r>
            <a:r>
              <a:rPr lang="en-US" dirty="0">
                <a:solidFill>
                  <a:prstClr val="black"/>
                </a:solidFill>
              </a:rPr>
              <a:t>that taints love.  We are already tainted before we enter society. </a:t>
            </a:r>
          </a:p>
          <a:p>
            <a:pPr algn="ctr"/>
            <a:r>
              <a:rPr lang="en-US" dirty="0">
                <a:solidFill>
                  <a:prstClr val="black"/>
                </a:solidFill>
              </a:rPr>
              <a:t>I combine </a:t>
            </a:r>
            <a:r>
              <a:rPr lang="en-US" i="1" dirty="0">
                <a:solidFill>
                  <a:prstClr val="black"/>
                </a:solidFill>
              </a:rPr>
              <a:t>carpe diem </a:t>
            </a:r>
            <a:r>
              <a:rPr lang="en-US" dirty="0">
                <a:solidFill>
                  <a:prstClr val="black"/>
                </a:solidFill>
              </a:rPr>
              <a:t>with </a:t>
            </a:r>
            <a:r>
              <a:rPr lang="en-US" i="1" dirty="0">
                <a:solidFill>
                  <a:prstClr val="black"/>
                </a:solidFill>
              </a:rPr>
              <a:t>tempus fugit </a:t>
            </a:r>
            <a:r>
              <a:rPr lang="en-US" dirty="0">
                <a:solidFill>
                  <a:prstClr val="black"/>
                </a:solidFill>
              </a:rPr>
              <a:t>(time flies) in an unusual way.  </a:t>
            </a:r>
          </a:p>
          <a:p>
            <a:pPr algn="ctr"/>
            <a:r>
              <a:rPr lang="en-US" dirty="0">
                <a:solidFill>
                  <a:prstClr val="black"/>
                </a:solidFill>
              </a:rPr>
              <a:t>Time does not stand still—winter inevitably follows the spring—therefore, we cannot act on impulses until we have examined the consequences.</a:t>
            </a:r>
          </a:p>
          <a:p>
            <a:pPr algn="ctr"/>
            <a:r>
              <a:rPr lang="en-US" dirty="0">
                <a:solidFill>
                  <a:prstClr val="black"/>
                </a:solidFill>
              </a:rPr>
              <a:t>Consequences!</a:t>
            </a:r>
          </a:p>
          <a:p>
            <a:pPr algn="ctr"/>
            <a:r>
              <a:rPr lang="en-US" dirty="0">
                <a:solidFill>
                  <a:prstClr val="black"/>
                </a:solidFill>
              </a:rPr>
              <a:t>The world is not young. We are not in Eden but in this old fallen world—a world in which shepherds have actually been known to lie to their nymphs. Marlowe’s utopian society can never exist.</a:t>
            </a:r>
          </a:p>
          <a:p>
            <a:pPr algn="ctr"/>
            <a:r>
              <a:rPr lang="en-US" dirty="0">
                <a:solidFill>
                  <a:prstClr val="black"/>
                </a:solidFill>
              </a:rPr>
              <a:t>Yes, I am Debbie-Downer.</a:t>
            </a:r>
          </a:p>
        </p:txBody>
      </p:sp>
    </p:spTree>
    <p:extLst>
      <p:ext uri="{BB962C8B-B14F-4D97-AF65-F5344CB8AC3E}">
        <p14:creationId xmlns:p14="http://schemas.microsoft.com/office/powerpoint/2010/main" val="405939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serscontentstorage.blob.core.windows.net/userimages/5bbf3173-dc7c-4ffc-85d2-98a1ca05d529/6d8cb703-a3bd-4d38-aea4-fb1347b30d26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76200" y="152400"/>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Nymph’s Reply to the Shepherd</a:t>
            </a:r>
          </a:p>
        </p:txBody>
      </p:sp>
      <p:pic>
        <p:nvPicPr>
          <p:cNvPr id="15" name="Picture 14"/>
          <p:cNvPicPr>
            <a:picLocks noChangeAspect="1"/>
          </p:cNvPicPr>
          <p:nvPr/>
        </p:nvPicPr>
        <p:blipFill>
          <a:blip r:embed="rId4">
            <a:duotone>
              <a:schemeClr val="bg2">
                <a:shade val="45000"/>
                <a:satMod val="135000"/>
              </a:schemeClr>
              <a:prstClr val="white"/>
            </a:duotone>
          </a:blip>
          <a:stretch>
            <a:fillRect/>
          </a:stretch>
        </p:blipFill>
        <p:spPr>
          <a:xfrm>
            <a:off x="185738" y="1029251"/>
            <a:ext cx="2500312" cy="5496466"/>
          </a:xfrm>
          <a:prstGeom prst="rect">
            <a:avLst/>
          </a:prstGeom>
          <a:ln w="28575">
            <a:solidFill>
              <a:schemeClr val="tx1"/>
            </a:solidFill>
          </a:ln>
          <a:effectLst>
            <a:outerShdw blurRad="292100" dist="139700" dir="2700000" algn="tl" rotWithShape="0">
              <a:srgbClr val="333333">
                <a:alpha val="65000"/>
              </a:srgbClr>
            </a:outerShdw>
          </a:effectLst>
        </p:spPr>
      </p:pic>
      <p:grpSp>
        <p:nvGrpSpPr>
          <p:cNvPr id="6" name="Group 5"/>
          <p:cNvGrpSpPr/>
          <p:nvPr/>
        </p:nvGrpSpPr>
        <p:grpSpPr>
          <a:xfrm>
            <a:off x="4800600" y="888110"/>
            <a:ext cx="5164202" cy="6046090"/>
            <a:chOff x="4800600" y="888110"/>
            <a:chExt cx="5164202" cy="6046090"/>
          </a:xfrm>
        </p:grpSpPr>
        <p:pic>
          <p:nvPicPr>
            <p:cNvPr id="19460" name="Picture 4" descr="http://a6.typepad.com/6a00e54ecca8b9883301bb0798b116970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888110"/>
              <a:ext cx="5164202" cy="6046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802693" y="888110"/>
              <a:ext cx="1367913" cy="1456574"/>
            </a:xfrm>
            <a:prstGeom prst="rect">
              <a:avLst/>
            </a:prstGeom>
            <a:ln>
              <a:noFill/>
            </a:ln>
            <a:effectLst>
              <a:outerShdw blurRad="292100" dist="139700" dir="2700000" algn="tl" rotWithShape="0">
                <a:srgbClr val="333333">
                  <a:alpha val="65000"/>
                </a:srgbClr>
              </a:outerShdw>
            </a:effectLst>
          </p:spPr>
        </p:pic>
      </p:grpSp>
      <p:pic>
        <p:nvPicPr>
          <p:cNvPr id="2" name="Picture 1"/>
          <p:cNvPicPr>
            <a:picLocks noChangeAspect="1"/>
          </p:cNvPicPr>
          <p:nvPr/>
        </p:nvPicPr>
        <p:blipFill>
          <a:blip r:embed="rId7">
            <a:duotone>
              <a:schemeClr val="bg2">
                <a:shade val="45000"/>
                <a:satMod val="135000"/>
              </a:schemeClr>
              <a:prstClr val="white"/>
            </a:duotone>
          </a:blip>
          <a:stretch>
            <a:fillRect/>
          </a:stretch>
        </p:blipFill>
        <p:spPr>
          <a:xfrm>
            <a:off x="924751" y="1676400"/>
            <a:ext cx="2171700" cy="4849317"/>
          </a:xfrm>
          <a:prstGeom prst="rect">
            <a:avLst/>
          </a:prstGeom>
          <a:ln w="5715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rot="323874">
            <a:off x="349628" y="2215385"/>
            <a:ext cx="2474299" cy="3600986"/>
          </a:xfrm>
          <a:prstGeom prst="rect">
            <a:avLst/>
          </a:prstGeom>
          <a:solidFill>
            <a:schemeClr val="bg1"/>
          </a:solidFill>
          <a:ln w="38100">
            <a:solidFill>
              <a:schemeClr val="tx1"/>
            </a:solidFill>
            <a:prstDash val="sysDash"/>
          </a:ln>
        </p:spPr>
        <p:txBody>
          <a:bodyPr wrap="square" rtlCol="0">
            <a:spAutoFit/>
          </a:bodyPr>
          <a:lstStyle/>
          <a:p>
            <a:pPr algn="ctr"/>
            <a:r>
              <a:rPr lang="en-US" sz="1200" dirty="0">
                <a:solidFill>
                  <a:prstClr val="white">
                    <a:lumMod val="75000"/>
                  </a:prstClr>
                </a:solidFill>
              </a:rPr>
              <a:t>I, Sir Walter Raleigh, argue that it is </a:t>
            </a:r>
            <a:r>
              <a:rPr lang="en-US" sz="1200" i="1" dirty="0">
                <a:solidFill>
                  <a:prstClr val="white">
                    <a:lumMod val="75000"/>
                  </a:prstClr>
                </a:solidFill>
              </a:rPr>
              <a:t>not society </a:t>
            </a:r>
            <a:r>
              <a:rPr lang="en-US" sz="1200" dirty="0">
                <a:solidFill>
                  <a:prstClr val="white">
                    <a:lumMod val="75000"/>
                  </a:prstClr>
                </a:solidFill>
              </a:rPr>
              <a:t>that taints love.  We are already tainted before we enter society. </a:t>
            </a:r>
          </a:p>
          <a:p>
            <a:pPr algn="ctr"/>
            <a:r>
              <a:rPr lang="en-US" sz="1200" dirty="0">
                <a:solidFill>
                  <a:prstClr val="white">
                    <a:lumMod val="75000"/>
                  </a:prstClr>
                </a:solidFill>
              </a:rPr>
              <a:t>I combine </a:t>
            </a:r>
            <a:r>
              <a:rPr lang="en-US" sz="1200" i="1" dirty="0">
                <a:solidFill>
                  <a:prstClr val="white">
                    <a:lumMod val="75000"/>
                  </a:prstClr>
                </a:solidFill>
              </a:rPr>
              <a:t>carpe diem </a:t>
            </a:r>
            <a:r>
              <a:rPr lang="en-US" sz="1200" dirty="0">
                <a:solidFill>
                  <a:prstClr val="white">
                    <a:lumMod val="75000"/>
                  </a:prstClr>
                </a:solidFill>
              </a:rPr>
              <a:t>with </a:t>
            </a:r>
            <a:r>
              <a:rPr lang="en-US" sz="1200" i="1" dirty="0">
                <a:solidFill>
                  <a:prstClr val="white">
                    <a:lumMod val="75000"/>
                  </a:prstClr>
                </a:solidFill>
              </a:rPr>
              <a:t>tempus fugit </a:t>
            </a:r>
            <a:r>
              <a:rPr lang="en-US" sz="1200" dirty="0">
                <a:solidFill>
                  <a:prstClr val="white">
                    <a:lumMod val="75000"/>
                  </a:prstClr>
                </a:solidFill>
              </a:rPr>
              <a:t>(time flies) in an unusual way.  </a:t>
            </a:r>
          </a:p>
          <a:p>
            <a:pPr algn="ctr"/>
            <a:r>
              <a:rPr lang="en-US" sz="1200" dirty="0">
                <a:solidFill>
                  <a:prstClr val="white">
                    <a:lumMod val="75000"/>
                  </a:prstClr>
                </a:solidFill>
              </a:rPr>
              <a:t>Time does not stand still—winter inevitably follows the spring—therefore, we cannot act on impulses until we have examined the consequences.</a:t>
            </a:r>
          </a:p>
          <a:p>
            <a:pPr algn="ctr"/>
            <a:r>
              <a:rPr lang="en-US" sz="1200" dirty="0">
                <a:solidFill>
                  <a:prstClr val="white">
                    <a:lumMod val="75000"/>
                  </a:prstClr>
                </a:solidFill>
              </a:rPr>
              <a:t>Consequences!</a:t>
            </a:r>
          </a:p>
          <a:p>
            <a:pPr algn="ctr"/>
            <a:r>
              <a:rPr lang="en-US" sz="1200" dirty="0">
                <a:solidFill>
                  <a:prstClr val="white">
                    <a:lumMod val="75000"/>
                  </a:prstClr>
                </a:solidFill>
              </a:rPr>
              <a:t>The world is not young. We are not in Eden but in this old fallen world—a world in which shepherds have actually been known to lie to their nymphs. Marlowe’s utopian society can never exist.</a:t>
            </a:r>
          </a:p>
          <a:p>
            <a:pPr algn="ctr"/>
            <a:r>
              <a:rPr lang="en-US" sz="1200" dirty="0">
                <a:solidFill>
                  <a:prstClr val="white">
                    <a:lumMod val="75000"/>
                  </a:prstClr>
                </a:solidFill>
              </a:rPr>
              <a:t>Yes, I am Debbie-Downer.</a:t>
            </a:r>
          </a:p>
        </p:txBody>
      </p:sp>
      <p:sp>
        <p:nvSpPr>
          <p:cNvPr id="9" name="TextBox 8"/>
          <p:cNvSpPr txBox="1"/>
          <p:nvPr/>
        </p:nvSpPr>
        <p:spPr>
          <a:xfrm>
            <a:off x="2825405" y="1399562"/>
            <a:ext cx="3810000" cy="4524315"/>
          </a:xfrm>
          <a:prstGeom prst="rect">
            <a:avLst/>
          </a:prstGeom>
          <a:solidFill>
            <a:schemeClr val="bg1"/>
          </a:solidFill>
          <a:ln w="57150">
            <a:solidFill>
              <a:srgbClr val="FF0000"/>
            </a:solidFill>
          </a:ln>
        </p:spPr>
        <p:txBody>
          <a:bodyPr wrap="square" rtlCol="0">
            <a:spAutoFit/>
          </a:bodyPr>
          <a:lstStyle/>
          <a:p>
            <a:pPr algn="ctr"/>
            <a:r>
              <a:rPr lang="en-US" sz="1600" dirty="0">
                <a:solidFill>
                  <a:prstClr val="black"/>
                </a:solidFill>
              </a:rPr>
              <a:t>The feminine persona (the nymph) sets up a hypothetical set of questions that undermines the intelligence of the man's offer because all that he offers is temporary.</a:t>
            </a:r>
          </a:p>
          <a:p>
            <a:pPr algn="ctr"/>
            <a:endParaRPr lang="en-US" sz="1600" dirty="0">
              <a:solidFill>
                <a:prstClr val="black"/>
              </a:solidFill>
            </a:endParaRPr>
          </a:p>
          <a:p>
            <a:pPr algn="ctr"/>
            <a:r>
              <a:rPr lang="en-US" sz="1600" dirty="0">
                <a:solidFill>
                  <a:prstClr val="black"/>
                </a:solidFill>
              </a:rPr>
              <a:t>She reverses his images into negative ones:</a:t>
            </a:r>
          </a:p>
          <a:p>
            <a:pPr algn="ctr"/>
            <a:r>
              <a:rPr lang="en-US" sz="1600" dirty="0">
                <a:solidFill>
                  <a:prstClr val="black"/>
                </a:solidFill>
              </a:rPr>
              <a:t>rocks grow cold,</a:t>
            </a:r>
          </a:p>
          <a:p>
            <a:pPr algn="ctr"/>
            <a:r>
              <a:rPr lang="en-US" sz="1600" dirty="0">
                <a:solidFill>
                  <a:prstClr val="black"/>
                </a:solidFill>
              </a:rPr>
              <a:t>fields fail for the harvest,</a:t>
            </a:r>
          </a:p>
          <a:p>
            <a:pPr algn="ctr"/>
            <a:r>
              <a:rPr lang="en-US" sz="1600" dirty="0">
                <a:solidFill>
                  <a:prstClr val="black"/>
                </a:solidFill>
              </a:rPr>
              <a:t>flocks die in the winter,</a:t>
            </a:r>
          </a:p>
          <a:p>
            <a:pPr algn="ctr"/>
            <a:r>
              <a:rPr lang="en-US" sz="1600" dirty="0">
                <a:solidFill>
                  <a:prstClr val="black"/>
                </a:solidFill>
              </a:rPr>
              <a:t>rivers rage, and</a:t>
            </a:r>
          </a:p>
          <a:p>
            <a:pPr algn="ctr"/>
            <a:r>
              <a:rPr lang="en-US" sz="1600" dirty="0">
                <a:solidFill>
                  <a:prstClr val="black"/>
                </a:solidFill>
              </a:rPr>
              <a:t>birds complain of winter.</a:t>
            </a:r>
          </a:p>
          <a:p>
            <a:pPr algn="ctr"/>
            <a:endParaRPr lang="en-US" sz="1600" dirty="0">
              <a:solidFill>
                <a:prstClr val="black"/>
              </a:solidFill>
            </a:endParaRPr>
          </a:p>
          <a:p>
            <a:pPr algn="ctr"/>
            <a:r>
              <a:rPr lang="en-US" sz="1600" dirty="0">
                <a:solidFill>
                  <a:prstClr val="black"/>
                </a:solidFill>
              </a:rPr>
              <a:t>We live in a fallen world, she states.  Free love in the grass is impossible now because the world is not in some eternal spring.  The seasons pass—as does time.  Nymphs grow old, and shepherds grow cold. Ouch!</a:t>
            </a:r>
          </a:p>
        </p:txBody>
      </p:sp>
    </p:spTree>
    <p:extLst>
      <p:ext uri="{BB962C8B-B14F-4D97-AF65-F5344CB8AC3E}">
        <p14:creationId xmlns:p14="http://schemas.microsoft.com/office/powerpoint/2010/main" val="93522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userscontentstorage.blob.core.windows.net/userimages/5bbf3173-dc7c-4ffc-85d2-98a1ca05d529/6d8cb703-a3bd-4d38-aea4-fb1347b30d26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152400"/>
            <a:ext cx="8991600" cy="6553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69574" y="129209"/>
            <a:ext cx="8991600" cy="707886"/>
          </a:xfrm>
          <a:prstGeom prst="rect">
            <a:avLst/>
          </a:prstGeom>
          <a:noFill/>
        </p:spPr>
        <p:txBody>
          <a:bodyPr wrap="square" rtlCol="0">
            <a:spAutoFit/>
          </a:bodyPr>
          <a:lstStyle/>
          <a:p>
            <a:pPr algn="ctr"/>
            <a:r>
              <a:rPr lang="en-US" sz="40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Passionate Shepherd to His Love</a:t>
            </a:r>
          </a:p>
        </p:txBody>
      </p:sp>
      <p:sp>
        <p:nvSpPr>
          <p:cNvPr id="14" name="TextBox 13"/>
          <p:cNvSpPr txBox="1"/>
          <p:nvPr/>
        </p:nvSpPr>
        <p:spPr>
          <a:xfrm>
            <a:off x="-34034" y="803878"/>
            <a:ext cx="8991600" cy="523220"/>
          </a:xfrm>
          <a:prstGeom prst="rect">
            <a:avLst/>
          </a:prstGeom>
          <a:noFill/>
        </p:spPr>
        <p:txBody>
          <a:bodyPr wrap="square" rtlCol="0">
            <a:spAutoFit/>
          </a:bodyPr>
          <a:lstStyle/>
          <a:p>
            <a:pPr algn="ctr"/>
            <a:r>
              <a:rPr lang="en-US" sz="2800" b="1" dirty="0">
                <a:ln>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Harrington" panose="04040505050A02020702" pitchFamily="82" charset="0"/>
              </a:rPr>
              <a:t>The Nymph’s Reply to the Shepherd</a:t>
            </a:r>
          </a:p>
        </p:txBody>
      </p:sp>
      <p:grpSp>
        <p:nvGrpSpPr>
          <p:cNvPr id="7" name="Group 6"/>
          <p:cNvGrpSpPr/>
          <p:nvPr/>
        </p:nvGrpSpPr>
        <p:grpSpPr>
          <a:xfrm>
            <a:off x="4800600" y="888110"/>
            <a:ext cx="5164202" cy="6046090"/>
            <a:chOff x="4800600" y="888110"/>
            <a:chExt cx="5164202" cy="6046090"/>
          </a:xfrm>
        </p:grpSpPr>
        <p:pic>
          <p:nvPicPr>
            <p:cNvPr id="8" name="Picture 4" descr="http://a6.typepad.com/6a00e54ecca8b9883301bb0798b116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88110"/>
              <a:ext cx="5164202" cy="6046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802693" y="888110"/>
              <a:ext cx="1367913" cy="1456574"/>
            </a:xfrm>
            <a:prstGeom prst="rect">
              <a:avLst/>
            </a:prstGeom>
            <a:ln>
              <a:noFill/>
            </a:ln>
            <a:effectLst>
              <a:outerShdw blurRad="292100" dist="139700" dir="2700000" algn="tl" rotWithShape="0">
                <a:srgbClr val="333333">
                  <a:alpha val="65000"/>
                </a:srgbClr>
              </a:outerShdw>
            </a:effectLst>
          </p:spPr>
        </p:pic>
      </p:grpSp>
      <p:grpSp>
        <p:nvGrpSpPr>
          <p:cNvPr id="10" name="Group 9"/>
          <p:cNvGrpSpPr/>
          <p:nvPr/>
        </p:nvGrpSpPr>
        <p:grpSpPr>
          <a:xfrm>
            <a:off x="-1143000" y="1019174"/>
            <a:ext cx="4022694" cy="5876926"/>
            <a:chOff x="1600200" y="609600"/>
            <a:chExt cx="4022694" cy="5876926"/>
          </a:xfrm>
        </p:grpSpPr>
        <p:pic>
          <p:nvPicPr>
            <p:cNvPr id="11" name="Picture 4" descr="http://40.media.tumblr.com/84615e972e36fc9b2e994ac26e6aa638/tumblr_n4tknq70wy1qamfowo1_500.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600200" y="685800"/>
              <a:ext cx="4022694" cy="580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3124200" y="609600"/>
              <a:ext cx="1263857" cy="1476789"/>
            </a:xfrm>
            <a:prstGeom prst="rect">
              <a:avLst/>
            </a:prstGeom>
            <a:ln>
              <a:noFill/>
            </a:ln>
            <a:effectLst>
              <a:outerShdw blurRad="292100" dist="139700" dir="2700000" algn="tl" rotWithShape="0">
                <a:srgbClr val="333333">
                  <a:alpha val="65000"/>
                </a:srgbClr>
              </a:outerShdw>
            </a:effectLst>
          </p:spPr>
        </p:pic>
      </p:grpSp>
      <p:sp>
        <p:nvSpPr>
          <p:cNvPr id="15" name="Rectangular Callout 14"/>
          <p:cNvSpPr/>
          <p:nvPr/>
        </p:nvSpPr>
        <p:spPr>
          <a:xfrm>
            <a:off x="1490152" y="1356713"/>
            <a:ext cx="937907" cy="725557"/>
          </a:xfrm>
          <a:prstGeom prst="wedgeRectCallout">
            <a:avLst>
              <a:gd name="adj1" fmla="val -80862"/>
              <a:gd name="adj2" fmla="val 18224"/>
            </a:avLst>
          </a:prstGeom>
          <a:solidFill>
            <a:schemeClr val="bg1"/>
          </a:solidFill>
          <a:ln>
            <a:solidFill>
              <a:schemeClr val="tx1"/>
            </a:solidFill>
          </a:ln>
          <a:effectLst>
            <a:outerShdw blurRad="50800" dist="38100" dir="18900000" algn="b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490152" y="1367378"/>
            <a:ext cx="937907" cy="707886"/>
          </a:xfrm>
          <a:prstGeom prst="rect">
            <a:avLst/>
          </a:prstGeom>
          <a:noFill/>
        </p:spPr>
        <p:txBody>
          <a:bodyPr wrap="square" rtlCol="0">
            <a:spAutoFit/>
          </a:bodyPr>
          <a:lstStyle/>
          <a:p>
            <a:pPr algn="ctr"/>
            <a:r>
              <a:rPr lang="en-US" sz="2000" dirty="0">
                <a:solidFill>
                  <a:prstClr val="black"/>
                </a:solidFill>
                <a:latin typeface="Comic Sans MS" panose="030F0702030302020204" pitchFamily="66" charset="0"/>
              </a:rPr>
              <a:t>Carpe diem!</a:t>
            </a:r>
          </a:p>
        </p:txBody>
      </p:sp>
      <p:sp>
        <p:nvSpPr>
          <p:cNvPr id="17" name="Rectangular Callout 16"/>
          <p:cNvSpPr/>
          <p:nvPr/>
        </p:nvSpPr>
        <p:spPr>
          <a:xfrm>
            <a:off x="5583802" y="1344257"/>
            <a:ext cx="1116345" cy="725557"/>
          </a:xfrm>
          <a:prstGeom prst="wedgeRectCallout">
            <a:avLst>
              <a:gd name="adj1" fmla="val 91646"/>
              <a:gd name="adj2" fmla="val 6767"/>
            </a:avLst>
          </a:prstGeom>
          <a:solidFill>
            <a:schemeClr val="bg1"/>
          </a:solidFill>
          <a:ln>
            <a:solidFill>
              <a:schemeClr val="tx1"/>
            </a:solidFill>
          </a:ln>
          <a:effectLst>
            <a:outerShdw blurRad="50800" dist="38100" dir="18900000" algn="b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5583802" y="1354922"/>
            <a:ext cx="1116345" cy="707886"/>
          </a:xfrm>
          <a:prstGeom prst="rect">
            <a:avLst/>
          </a:prstGeom>
          <a:noFill/>
        </p:spPr>
        <p:txBody>
          <a:bodyPr wrap="square" rtlCol="0">
            <a:spAutoFit/>
          </a:bodyPr>
          <a:lstStyle/>
          <a:p>
            <a:pPr algn="ctr"/>
            <a:r>
              <a:rPr lang="en-US" sz="2000" dirty="0">
                <a:solidFill>
                  <a:prstClr val="black"/>
                </a:solidFill>
                <a:latin typeface="Comic Sans MS" panose="030F0702030302020204" pitchFamily="66" charset="0"/>
              </a:rPr>
              <a:t>Tempus fugit.</a:t>
            </a:r>
          </a:p>
        </p:txBody>
      </p:sp>
      <p:pic>
        <p:nvPicPr>
          <p:cNvPr id="21" name="Picture 4" descr="http://www.philosophersguild.com/images/D/Shakespeare%20Insults.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210585" y="2895600"/>
            <a:ext cx="4592108" cy="6888163"/>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a:solidFill>
                  <a:srgbClr val="FFFFFF"/>
                </a:solidFill>
              </a14:hiddenFill>
            </a:ext>
          </a:extLst>
        </p:spPr>
      </p:pic>
      <p:sp>
        <p:nvSpPr>
          <p:cNvPr id="22" name="Rectangular Callout 21"/>
          <p:cNvSpPr/>
          <p:nvPr/>
        </p:nvSpPr>
        <p:spPr>
          <a:xfrm>
            <a:off x="1849693" y="3113786"/>
            <a:ext cx="1580092" cy="1295401"/>
          </a:xfrm>
          <a:prstGeom prst="wedgeRectCallout">
            <a:avLst>
              <a:gd name="adj1" fmla="val 92693"/>
              <a:gd name="adj2" fmla="val 41896"/>
            </a:avLst>
          </a:prstGeom>
          <a:solidFill>
            <a:schemeClr val="bg1"/>
          </a:solidFill>
          <a:ln>
            <a:solidFill>
              <a:schemeClr val="tx1"/>
            </a:solidFill>
          </a:ln>
          <a:effectLst>
            <a:outerShdw blurRad="50800" dist="38100" dir="18900000" algn="b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849693" y="3075116"/>
            <a:ext cx="1580092" cy="1323439"/>
          </a:xfrm>
          <a:prstGeom prst="rect">
            <a:avLst/>
          </a:prstGeom>
          <a:noFill/>
        </p:spPr>
        <p:txBody>
          <a:bodyPr wrap="square" rtlCol="0">
            <a:spAutoFit/>
          </a:bodyPr>
          <a:lstStyle/>
          <a:p>
            <a:pPr algn="ctr"/>
            <a:r>
              <a:rPr lang="en-US" sz="2000" dirty="0">
                <a:solidFill>
                  <a:prstClr val="black"/>
                </a:solidFill>
                <a:latin typeface="Comic Sans MS" panose="030F0702030302020204" pitchFamily="66" charset="0"/>
              </a:rPr>
              <a:t>Love is a cough drop that you choke on.</a:t>
            </a:r>
          </a:p>
        </p:txBody>
      </p:sp>
    </p:spTree>
    <p:extLst>
      <p:ext uri="{BB962C8B-B14F-4D97-AF65-F5344CB8AC3E}">
        <p14:creationId xmlns:p14="http://schemas.microsoft.com/office/powerpoint/2010/main" val="474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1412</Words>
  <Application>Microsoft Office PowerPoint</Application>
  <PresentationFormat>On-screen Show (4:3)</PresentationFormat>
  <Paragraphs>95</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Comic Sans MS</vt:lpstr>
      <vt:lpstr>Harrington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Frenship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Chaney</dc:creator>
  <cp:lastModifiedBy>BAUERLE, MELISSA</cp:lastModifiedBy>
  <cp:revision>1</cp:revision>
  <dcterms:created xsi:type="dcterms:W3CDTF">2015-12-15T18:11:38Z</dcterms:created>
  <dcterms:modified xsi:type="dcterms:W3CDTF">2018-02-06T17:53:11Z</dcterms:modified>
</cp:coreProperties>
</file>